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37"/>
  </p:notesMasterIdLst>
  <p:handoutMasterIdLst>
    <p:handoutMasterId r:id="rId38"/>
  </p:handoutMasterIdLst>
  <p:sldIdLst>
    <p:sldId id="256" r:id="rId3"/>
    <p:sldId id="276" r:id="rId4"/>
    <p:sldId id="257" r:id="rId5"/>
    <p:sldId id="275" r:id="rId6"/>
    <p:sldId id="258" r:id="rId7"/>
    <p:sldId id="259" r:id="rId8"/>
    <p:sldId id="278" r:id="rId9"/>
    <p:sldId id="260" r:id="rId10"/>
    <p:sldId id="282" r:id="rId11"/>
    <p:sldId id="283" r:id="rId12"/>
    <p:sldId id="285" r:id="rId13"/>
    <p:sldId id="299" r:id="rId14"/>
    <p:sldId id="284" r:id="rId15"/>
    <p:sldId id="286" r:id="rId16"/>
    <p:sldId id="262" r:id="rId17"/>
    <p:sldId id="287" r:id="rId18"/>
    <p:sldId id="263" r:id="rId19"/>
    <p:sldId id="264" r:id="rId20"/>
    <p:sldId id="265" r:id="rId21"/>
    <p:sldId id="288" r:id="rId22"/>
    <p:sldId id="289" r:id="rId23"/>
    <p:sldId id="290" r:id="rId24"/>
    <p:sldId id="291" r:id="rId25"/>
    <p:sldId id="292" r:id="rId26"/>
    <p:sldId id="293" r:id="rId27"/>
    <p:sldId id="295" r:id="rId28"/>
    <p:sldId id="296" r:id="rId29"/>
    <p:sldId id="297" r:id="rId30"/>
    <p:sldId id="298" r:id="rId31"/>
    <p:sldId id="267" r:id="rId32"/>
    <p:sldId id="268" r:id="rId33"/>
    <p:sldId id="269" r:id="rId34"/>
    <p:sldId id="270" r:id="rId35"/>
    <p:sldId id="271" r:id="rId36"/>
  </p:sldIdLst>
  <p:sldSz cx="9144000" cy="6858000" type="screen4x3"/>
  <p:notesSz cx="6858000" cy="9144000"/>
  <p:custDataLst>
    <p:tags r:id="rId39"/>
  </p:custDataLst>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6362" autoAdjust="0"/>
  </p:normalViewPr>
  <p:slideViewPr>
    <p:cSldViewPr snapToGrid="0">
      <p:cViewPr varScale="1">
        <p:scale>
          <a:sx n="40" d="100"/>
          <a:sy n="40" d="100"/>
        </p:scale>
        <p:origin x="402" y="54"/>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notesViewPr>
    <p:cSldViewPr snapToGrid="0" showGuides="1">
      <p:cViewPr varScale="1">
        <p:scale>
          <a:sx n="76" d="100"/>
          <a:sy n="76" d="100"/>
        </p:scale>
        <p:origin x="168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C4F39-274E-474B-951D-4EF842B6D3E2}" type="datetimeFigureOut">
              <a:rPr lang="en-US" smtClean="0"/>
              <a:t>1/16/2018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43D30E2-05A2-47EB-8FBD-42D143891F07}" type="slidenum">
              <a:rPr lang="en-US" smtClean="0"/>
              <a:t>‹#›</a:t>
            </a:fld>
            <a:endParaRPr lang="en-US" dirty="0"/>
          </a:p>
        </p:txBody>
      </p:sp>
    </p:spTree>
    <p:extLst>
      <p:ext uri="{BB962C8B-B14F-4D97-AF65-F5344CB8AC3E}">
        <p14:creationId xmlns:p14="http://schemas.microsoft.com/office/powerpoint/2010/main" val="2841684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44BD91-9045-4FDD-B60E-D3C4965E6380}" type="datetimeFigureOut">
              <a:rPr lang="en-US" smtClean="0"/>
              <a:t>1/16/2018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6BC6E7-BC75-4E45-80F6-3B292C9D1458}" type="slidenum">
              <a:rPr lang="en-US" smtClean="0"/>
              <a:t>‹#›</a:t>
            </a:fld>
            <a:endParaRPr lang="en-US" dirty="0"/>
          </a:p>
        </p:txBody>
      </p:sp>
    </p:spTree>
    <p:extLst>
      <p:ext uri="{BB962C8B-B14F-4D97-AF65-F5344CB8AC3E}">
        <p14:creationId xmlns:p14="http://schemas.microsoft.com/office/powerpoint/2010/main" val="65740068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6BC6E7-BC75-4E45-80F6-3B292C9D1458}" type="slidenum">
              <a:rPr lang="en-US" smtClean="0"/>
              <a:t>1</a:t>
            </a:fld>
            <a:endParaRPr lang="en-US" dirty="0"/>
          </a:p>
        </p:txBody>
      </p:sp>
    </p:spTree>
    <p:extLst>
      <p:ext uri="{BB962C8B-B14F-4D97-AF65-F5344CB8AC3E}">
        <p14:creationId xmlns:p14="http://schemas.microsoft.com/office/powerpoint/2010/main" val="3780651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6BC6E7-BC75-4E45-80F6-3B292C9D1458}" type="slidenum">
              <a:rPr lang="en-US" smtClean="0"/>
              <a:t>5</a:t>
            </a:fld>
            <a:endParaRPr lang="en-US" dirty="0"/>
          </a:p>
        </p:txBody>
      </p:sp>
    </p:spTree>
    <p:extLst>
      <p:ext uri="{BB962C8B-B14F-4D97-AF65-F5344CB8AC3E}">
        <p14:creationId xmlns:p14="http://schemas.microsoft.com/office/powerpoint/2010/main" val="3343753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6BC6E7-BC75-4E45-80F6-3B292C9D1458}" type="slidenum">
              <a:rPr lang="en-US" smtClean="0"/>
              <a:t>14</a:t>
            </a:fld>
            <a:endParaRPr lang="en-US" dirty="0"/>
          </a:p>
        </p:txBody>
      </p:sp>
    </p:spTree>
    <p:extLst>
      <p:ext uri="{BB962C8B-B14F-4D97-AF65-F5344CB8AC3E}">
        <p14:creationId xmlns:p14="http://schemas.microsoft.com/office/powerpoint/2010/main" val="566362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a:t>Use example of Hotel</a:t>
            </a:r>
          </a:p>
        </p:txBody>
      </p:sp>
      <p:sp>
        <p:nvSpPr>
          <p:cNvPr id="4" name="Slide Number Placeholder 3"/>
          <p:cNvSpPr>
            <a:spLocks noGrp="1"/>
          </p:cNvSpPr>
          <p:nvPr>
            <p:ph type="sldNum" sz="quarter" idx="10"/>
          </p:nvPr>
        </p:nvSpPr>
        <p:spPr/>
        <p:txBody>
          <a:bodyPr/>
          <a:lstStyle/>
          <a:p>
            <a:fld id="{9B6BC6E7-BC75-4E45-80F6-3B292C9D1458}" type="slidenum">
              <a:rPr lang="en-US" smtClean="0"/>
              <a:t>15</a:t>
            </a:fld>
            <a:endParaRPr lang="en-US" dirty="0"/>
          </a:p>
        </p:txBody>
      </p:sp>
    </p:spTree>
    <p:extLst>
      <p:ext uri="{BB962C8B-B14F-4D97-AF65-F5344CB8AC3E}">
        <p14:creationId xmlns:p14="http://schemas.microsoft.com/office/powerpoint/2010/main" val="689687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a:t>Use example of Hotel</a:t>
            </a:r>
          </a:p>
        </p:txBody>
      </p:sp>
      <p:sp>
        <p:nvSpPr>
          <p:cNvPr id="4" name="Slide Number Placeholder 3"/>
          <p:cNvSpPr>
            <a:spLocks noGrp="1"/>
          </p:cNvSpPr>
          <p:nvPr>
            <p:ph type="sldNum" sz="quarter" idx="10"/>
          </p:nvPr>
        </p:nvSpPr>
        <p:spPr/>
        <p:txBody>
          <a:bodyPr/>
          <a:lstStyle/>
          <a:p>
            <a:fld id="{9B6BC6E7-BC75-4E45-80F6-3B292C9D1458}" type="slidenum">
              <a:rPr lang="en-US" smtClean="0"/>
              <a:t>16</a:t>
            </a:fld>
            <a:endParaRPr lang="en-US" dirty="0"/>
          </a:p>
        </p:txBody>
      </p:sp>
    </p:spTree>
    <p:extLst>
      <p:ext uri="{BB962C8B-B14F-4D97-AF65-F5344CB8AC3E}">
        <p14:creationId xmlns:p14="http://schemas.microsoft.com/office/powerpoint/2010/main" val="25004864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6743F71F-68E8-4D0A-8534-20E5ABEA367B}" type="datetime1">
              <a:rPr lang="en-US" smtClean="0"/>
              <a:t>1/16/2018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t>‹#›</a:t>
            </a:fld>
            <a:endParaRPr lang="en-US" dirty="0"/>
          </a:p>
        </p:txBody>
      </p:sp>
      <p:grpSp>
        <p:nvGrpSpPr>
          <p:cNvPr id="8" name="Group 7"/>
          <p:cNvGrpSpPr/>
          <p:nvPr/>
        </p:nvGrpSpPr>
        <p:grpSpPr>
          <a:xfrm>
            <a:off x="1194102" y="2887530"/>
            <a:ext cx="6779110" cy="723275"/>
            <a:chOff x="1172584" y="1381459"/>
            <a:chExt cx="6779110" cy="723274"/>
          </a:xfrm>
          <a:effectLst>
            <a:outerShdw blurRad="38100" dist="12700" dir="16200000" rotWithShape="0">
              <a:prstClr val="black">
                <a:alpha val="30000"/>
              </a:prstClr>
            </a:outerShdw>
          </a:effectLst>
        </p:grpSpPr>
        <p:sp>
          <p:nvSpPr>
            <p:cNvPr id="9" name="TextBox 8"/>
            <p:cNvSpPr txBox="1"/>
            <p:nvPr/>
          </p:nvSpPr>
          <p:spPr>
            <a:xfrm>
              <a:off x="4226482" y="1381459"/>
              <a:ext cx="710451" cy="723274"/>
            </a:xfrm>
            <a:prstGeom prst="rect">
              <a:avLst/>
            </a:prstGeom>
            <a:noFill/>
          </p:spPr>
          <p:txBody>
            <a:bodyPr wrap="none" rtlCol="0">
              <a:spAutoFit/>
            </a:bodyPr>
            <a:lstStyle/>
            <a:p>
              <a:r>
                <a:rPr lang="en-US" sz="41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Subtitle 2"/>
          <p:cNvSpPr>
            <a:spLocks noGrp="1"/>
          </p:cNvSpPr>
          <p:nvPr>
            <p:ph type="subTitle" idx="1"/>
          </p:nvPr>
        </p:nvSpPr>
        <p:spPr>
          <a:xfrm>
            <a:off x="1371600" y="3767863"/>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1183341" y="1387738"/>
            <a:ext cx="6777318" cy="1731983"/>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Tree>
    <p:extLst>
      <p:ext uri="{BB962C8B-B14F-4D97-AF65-F5344CB8AC3E}">
        <p14:creationId xmlns:p14="http://schemas.microsoft.com/office/powerpoint/2010/main" val="2337521339"/>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5C8BFBF-3B7F-4139-A13A-DE4BAA009850}" type="datetime1">
              <a:rPr lang="en-US" smtClean="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grpSp>
        <p:nvGrpSpPr>
          <p:cNvPr id="11" name="Group 10"/>
          <p:cNvGrpSpPr/>
          <p:nvPr/>
        </p:nvGrpSpPr>
        <p:grpSpPr>
          <a:xfrm>
            <a:off x="1172585" y="1392218"/>
            <a:ext cx="6779110" cy="723275"/>
            <a:chOff x="1172584" y="1381459"/>
            <a:chExt cx="6779110" cy="723274"/>
          </a:xfrm>
        </p:grpSpPr>
        <p:sp>
          <p:nvSpPr>
            <p:cNvPr id="15" name="TextBox 14"/>
            <p:cNvSpPr txBox="1"/>
            <p:nvPr/>
          </p:nvSpPr>
          <p:spPr>
            <a:xfrm>
              <a:off x="4147073" y="1381459"/>
              <a:ext cx="710451" cy="723274"/>
            </a:xfrm>
            <a:prstGeom prst="rect">
              <a:avLst/>
            </a:prstGeom>
            <a:noFill/>
          </p:spPr>
          <p:txBody>
            <a:bodyPr wrap="none" rtlCol="0">
              <a:spAutoFit/>
            </a:bodyPr>
            <a:lstStyle/>
            <a:p>
              <a:r>
                <a:rPr lang="en-US" sz="41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46308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22EABB-38B4-486F-8999-4FD0E4660EE0}" type="datetime1">
              <a:rPr lang="en-US" smtClean="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grpSp>
        <p:nvGrpSpPr>
          <p:cNvPr id="11" name="Group 10"/>
          <p:cNvGrpSpPr/>
          <p:nvPr/>
        </p:nvGrpSpPr>
        <p:grpSpPr>
          <a:xfrm rot="5400000">
            <a:off x="3887264" y="2993033"/>
            <a:ext cx="5523744" cy="723275"/>
            <a:chOff x="1815339" y="1481486"/>
            <a:chExt cx="5523744" cy="723274"/>
          </a:xfrm>
        </p:grpSpPr>
        <p:sp>
          <p:nvSpPr>
            <p:cNvPr id="12" name="TextBox 11"/>
            <p:cNvSpPr txBox="1"/>
            <p:nvPr/>
          </p:nvSpPr>
          <p:spPr>
            <a:xfrm>
              <a:off x="4307439" y="1481486"/>
              <a:ext cx="710451" cy="723274"/>
            </a:xfrm>
            <a:prstGeom prst="rect">
              <a:avLst/>
            </a:prstGeom>
            <a:noFill/>
          </p:spPr>
          <p:txBody>
            <a:bodyPr wrap="none" rtlCol="0">
              <a:spAutoFit/>
            </a:bodyPr>
            <a:lstStyle/>
            <a:p>
              <a:r>
                <a:rPr lang="en-US" sz="41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flipV="1">
              <a:off x="6164660" y="752995"/>
              <a:ext cx="1" cy="2348844"/>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Vertical Text Placeholder 2"/>
          <p:cNvSpPr>
            <a:spLocks noGrp="1"/>
          </p:cNvSpPr>
          <p:nvPr>
            <p:ph type="body" orient="vert" idx="1"/>
          </p:nvPr>
        </p:nvSpPr>
        <p:spPr>
          <a:xfrm>
            <a:off x="688490" y="849856"/>
            <a:ext cx="5507917" cy="5023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6766561" y="559400"/>
            <a:ext cx="1678193" cy="5566765"/>
          </a:xfrm>
        </p:spPr>
        <p:txBody>
          <a:bodyPr vert="eaVert"/>
          <a:lstStyle/>
          <a:p>
            <a:r>
              <a:rPr lang="en-US"/>
              <a:t>Click to edit Master title style</a:t>
            </a:r>
            <a:endParaRPr lang="en-US" dirty="0"/>
          </a:p>
        </p:txBody>
      </p:sp>
    </p:spTree>
    <p:extLst>
      <p:ext uri="{BB962C8B-B14F-4D97-AF65-F5344CB8AC3E}">
        <p14:creationId xmlns:p14="http://schemas.microsoft.com/office/powerpoint/2010/main" val="711413232"/>
      </p:ext>
    </p:extLst>
  </p:cSld>
  <p:clrMapOvr>
    <a:masterClrMapping/>
  </p:clrMapOvr>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guide id="2" orient="horz" pos="360" userDrawn="1">
          <p15:clr>
            <a:srgbClr val="FBAE40"/>
          </p15:clr>
        </p15:guide>
        <p15:guide id="3" orient="horz" pos="386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45C3910-D67A-414D-BAF5-83CFD0D4DC84}" type="datetime1">
              <a:rPr lang="en-US" smtClean="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grpSp>
        <p:nvGrpSpPr>
          <p:cNvPr id="12" name="Group 11"/>
          <p:cNvGrpSpPr/>
          <p:nvPr/>
        </p:nvGrpSpPr>
        <p:grpSpPr>
          <a:xfrm>
            <a:off x="1172585" y="1526967"/>
            <a:ext cx="6779110" cy="723275"/>
            <a:chOff x="1172584" y="1381459"/>
            <a:chExt cx="6779110" cy="723274"/>
          </a:xfrm>
        </p:grpSpPr>
        <p:sp>
          <p:nvSpPr>
            <p:cNvPr id="13" name="TextBox 12"/>
            <p:cNvSpPr txBox="1"/>
            <p:nvPr/>
          </p:nvSpPr>
          <p:spPr>
            <a:xfrm>
              <a:off x="4248139" y="1381459"/>
              <a:ext cx="710451" cy="723274"/>
            </a:xfrm>
            <a:prstGeom prst="rect">
              <a:avLst/>
            </a:prstGeom>
            <a:noFill/>
          </p:spPr>
          <p:txBody>
            <a:bodyPr wrap="none" rtlCol="0">
              <a:spAutoFit/>
            </a:bodyPr>
            <a:lstStyle/>
            <a:p>
              <a:r>
                <a:rPr lang="en-US" sz="41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0"/>
          <p:cNvSpPr>
            <a:spLocks noGrp="1"/>
          </p:cNvSpPr>
          <p:nvPr>
            <p:ph type="title" hasCustomPrompt="1"/>
          </p:nvPr>
        </p:nvSpPr>
        <p:spPr/>
        <p:txBody>
          <a:bodyPr/>
          <a:lstStyle>
            <a:lvl1pPr>
              <a:defRPr/>
            </a:lvl1pPr>
          </a:lstStyle>
          <a:p>
            <a:r>
              <a:rPr lang="en-US" dirty="0"/>
              <a:t>Click to edit Master title style </a:t>
            </a:r>
          </a:p>
        </p:txBody>
      </p:sp>
    </p:spTree>
    <p:extLst>
      <p:ext uri="{BB962C8B-B14F-4D97-AF65-F5344CB8AC3E}">
        <p14:creationId xmlns:p14="http://schemas.microsoft.com/office/powerpoint/2010/main" val="2140883251"/>
      </p:ext>
    </p:extLst>
  </p:cSld>
  <p:clrMapOvr>
    <a:masterClrMapping/>
  </p:clrMapOvr>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5" y="2887579"/>
            <a:ext cx="6779110" cy="723275"/>
            <a:chOff x="1172584" y="1381459"/>
            <a:chExt cx="6779110" cy="723274"/>
          </a:xfrm>
        </p:grpSpPr>
        <p:sp>
          <p:nvSpPr>
            <p:cNvPr id="9" name="TextBox 8"/>
            <p:cNvSpPr txBox="1"/>
            <p:nvPr/>
          </p:nvSpPr>
          <p:spPr>
            <a:xfrm>
              <a:off x="4248141" y="1381459"/>
              <a:ext cx="710451" cy="723274"/>
            </a:xfrm>
            <a:prstGeom prst="rect">
              <a:avLst/>
            </a:prstGeom>
            <a:noFill/>
          </p:spPr>
          <p:txBody>
            <a:bodyPr wrap="none" rtlCol="0">
              <a:spAutoFit/>
            </a:bodyPr>
            <a:lstStyle/>
            <a:p>
              <a:r>
                <a:rPr lang="en-US" sz="41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983BCD1C-6B01-49D5-BAB0-A96931C61095}" type="datetime1">
              <a:rPr lang="en-US" smtClean="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Text Placeholder 2"/>
          <p:cNvSpPr>
            <a:spLocks noGrp="1"/>
          </p:cNvSpPr>
          <p:nvPr>
            <p:ph type="body" idx="1"/>
          </p:nvPr>
        </p:nvSpPr>
        <p:spPr>
          <a:xfrm>
            <a:off x="699249" y="3767317"/>
            <a:ext cx="7734747" cy="1500187"/>
          </a:xfrm>
        </p:spPr>
        <p:txBody>
          <a:bodyPr anchor="t"/>
          <a:lstStyle>
            <a:lvl1pPr marL="0" indent="0" algn="ctr">
              <a:buNone/>
              <a:defRPr sz="1500">
                <a:solidFill>
                  <a:schemeClr val="tx2"/>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a:t>Click to edit Master text styles</a:t>
            </a:r>
          </a:p>
        </p:txBody>
      </p:sp>
      <p:sp>
        <p:nvSpPr>
          <p:cNvPr id="2" name="Title 1"/>
          <p:cNvSpPr>
            <a:spLocks noGrp="1"/>
          </p:cNvSpPr>
          <p:nvPr>
            <p:ph type="title"/>
          </p:nvPr>
        </p:nvSpPr>
        <p:spPr>
          <a:xfrm>
            <a:off x="690042" y="1204858"/>
            <a:ext cx="7754713" cy="1910716"/>
          </a:xfrm>
        </p:spPr>
        <p:txBody>
          <a:bodyPr anchor="b"/>
          <a:lstStyle>
            <a:lvl1pPr algn="ctr">
              <a:defRPr sz="4100" b="0" cap="none" baseline="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2787456969"/>
      </p:ext>
    </p:extLst>
  </p:cSld>
  <p:clrMapOvr>
    <a:masterClrMapping/>
  </p:clrMapOvr>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0F00EBB-BA08-4AF0-A04F-0A67C6C8912B}" type="datetime1">
              <a:rPr lang="en-US" smtClean="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grpSp>
        <p:nvGrpSpPr>
          <p:cNvPr id="13" name="Group 12"/>
          <p:cNvGrpSpPr/>
          <p:nvPr/>
        </p:nvGrpSpPr>
        <p:grpSpPr>
          <a:xfrm>
            <a:off x="1172585" y="1392218"/>
            <a:ext cx="6779110" cy="723275"/>
            <a:chOff x="1172584" y="1381459"/>
            <a:chExt cx="6779110" cy="723274"/>
          </a:xfrm>
        </p:grpSpPr>
        <p:sp>
          <p:nvSpPr>
            <p:cNvPr id="14" name="TextBox 13"/>
            <p:cNvSpPr txBox="1"/>
            <p:nvPr/>
          </p:nvSpPr>
          <p:spPr>
            <a:xfrm>
              <a:off x="4240920" y="1381459"/>
              <a:ext cx="710451" cy="723274"/>
            </a:xfrm>
            <a:prstGeom prst="rect">
              <a:avLst/>
            </a:prstGeom>
            <a:noFill/>
          </p:spPr>
          <p:txBody>
            <a:bodyPr wrap="none" rtlCol="0">
              <a:spAutoFit/>
            </a:bodyPr>
            <a:lstStyle/>
            <a:p>
              <a:r>
                <a:rPr lang="en-US" sz="41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10" name="Content Placeholder 9"/>
          <p:cNvSpPr>
            <a:spLocks noGrp="1"/>
          </p:cNvSpPr>
          <p:nvPr>
            <p:ph sz="quarter" idx="14"/>
          </p:nvPr>
        </p:nvSpPr>
        <p:spPr>
          <a:xfrm>
            <a:off x="4645151"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685800"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306743514"/>
      </p:ext>
    </p:extLst>
  </p:cSld>
  <p:clrMapOvr>
    <a:masterClrMapping/>
  </p:clrMapOvr>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CE8CF936-0ABC-43D5-8947-5F1CD1390A61}" type="datetime1">
              <a:rPr lang="en-US" smtClean="0"/>
              <a:t>1/16/2018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grpSp>
        <p:nvGrpSpPr>
          <p:cNvPr id="14" name="Group 13"/>
          <p:cNvGrpSpPr/>
          <p:nvPr/>
        </p:nvGrpSpPr>
        <p:grpSpPr>
          <a:xfrm>
            <a:off x="1172585" y="1392218"/>
            <a:ext cx="6779110" cy="723275"/>
            <a:chOff x="1172584" y="1381459"/>
            <a:chExt cx="6779110" cy="723274"/>
          </a:xfrm>
        </p:grpSpPr>
        <p:sp>
          <p:nvSpPr>
            <p:cNvPr id="16" name="TextBox 15"/>
            <p:cNvSpPr txBox="1"/>
            <p:nvPr/>
          </p:nvSpPr>
          <p:spPr>
            <a:xfrm>
              <a:off x="4248139" y="1381459"/>
              <a:ext cx="710451" cy="723274"/>
            </a:xfrm>
            <a:prstGeom prst="rect">
              <a:avLst/>
            </a:prstGeom>
            <a:noFill/>
          </p:spPr>
          <p:txBody>
            <a:bodyPr wrap="none" rtlCol="0">
              <a:spAutoFit/>
            </a:bodyPr>
            <a:lstStyle/>
            <a:p>
              <a:r>
                <a:rPr lang="en-US" sz="41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6" name="Content Placeholder 5"/>
          <p:cNvSpPr>
            <a:spLocks noGrp="1"/>
          </p:cNvSpPr>
          <p:nvPr>
            <p:ph sz="quarter" idx="4"/>
          </p:nvPr>
        </p:nvSpPr>
        <p:spPr>
          <a:xfrm>
            <a:off x="4645026" y="2944368"/>
            <a:ext cx="3799728" cy="3172968"/>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1800" b="0">
                <a:solidFill>
                  <a:schemeClr val="tx2"/>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1800" b="0">
                <a:solidFill>
                  <a:schemeClr val="tx2"/>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Tree>
    <p:extLst>
      <p:ext uri="{BB962C8B-B14F-4D97-AF65-F5344CB8AC3E}">
        <p14:creationId xmlns:p14="http://schemas.microsoft.com/office/powerpoint/2010/main" val="1264724397"/>
      </p:ext>
    </p:extLst>
  </p:cSld>
  <p:clrMapOvr>
    <a:masterClrMapping/>
  </p:clrMapOvr>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9A4EE14-13FE-47E8-9483-65B53DD36B2A}" type="datetime1">
              <a:rPr lang="en-US" smtClean="0"/>
              <a:t>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grpSp>
        <p:nvGrpSpPr>
          <p:cNvPr id="10" name="Group 9"/>
          <p:cNvGrpSpPr/>
          <p:nvPr/>
        </p:nvGrpSpPr>
        <p:grpSpPr>
          <a:xfrm>
            <a:off x="1172585" y="1392218"/>
            <a:ext cx="6779110" cy="723275"/>
            <a:chOff x="1172584" y="1381459"/>
            <a:chExt cx="6779110" cy="723274"/>
          </a:xfrm>
        </p:grpSpPr>
        <p:sp>
          <p:nvSpPr>
            <p:cNvPr id="14" name="TextBox 13"/>
            <p:cNvSpPr txBox="1"/>
            <p:nvPr/>
          </p:nvSpPr>
          <p:spPr>
            <a:xfrm>
              <a:off x="4248139" y="1381459"/>
              <a:ext cx="710451" cy="723274"/>
            </a:xfrm>
            <a:prstGeom prst="rect">
              <a:avLst/>
            </a:prstGeom>
            <a:noFill/>
          </p:spPr>
          <p:txBody>
            <a:bodyPr wrap="none" rtlCol="0">
              <a:spAutoFit/>
            </a:bodyPr>
            <a:lstStyle/>
            <a:p>
              <a:r>
                <a:rPr lang="en-US" sz="41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05937786"/>
      </p:ext>
    </p:extLst>
  </p:cSld>
  <p:clrMapOvr>
    <a:masterClrMapping/>
  </p:clrMapOvr>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E91BDA-8F09-40E7-8957-DEDB86C412D4}" type="datetime1">
              <a:rPr lang="en-US" smtClean="0"/>
              <a:t>1/16/2018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36591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CF25FE2-FB5B-4347-83EA-0EFB3D1DC4B2}" type="datetime1">
              <a:rPr lang="en-US" smtClean="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3" name="Content Placeholder 2"/>
          <p:cNvSpPr>
            <a:spLocks noGrp="1"/>
          </p:cNvSpPr>
          <p:nvPr>
            <p:ph idx="1"/>
          </p:nvPr>
        </p:nvSpPr>
        <p:spPr>
          <a:xfrm>
            <a:off x="692003" y="559400"/>
            <a:ext cx="4116667" cy="5566765"/>
          </a:xfrm>
        </p:spPr>
        <p:txBody>
          <a:bodyPr anchor="ctr"/>
          <a:lstStyle>
            <a:lvl1pPr>
              <a:defRPr sz="1800"/>
            </a:lvl1pPr>
            <a:lvl2pPr>
              <a:defRPr sz="1700"/>
            </a:lvl2pPr>
            <a:lvl3pPr>
              <a:defRPr sz="1500"/>
            </a:lvl3pPr>
            <a:lvl4pPr>
              <a:defRPr sz="1400"/>
            </a:lvl4pPr>
            <a:lvl5pPr>
              <a:defRPr sz="12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4581" y="3603814"/>
            <a:ext cx="3411725" cy="2517289"/>
          </a:xfrm>
        </p:spPr>
        <p:txBody>
          <a:bodyPr>
            <a:normAutofit/>
          </a:bodyPr>
          <a:lstStyle>
            <a:lvl1pPr marL="0" indent="0">
              <a:buNone/>
              <a:defRPr sz="12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a:t>Click to edit Master text styles</a:t>
            </a:r>
          </a:p>
        </p:txBody>
      </p:sp>
      <p:sp>
        <p:nvSpPr>
          <p:cNvPr id="2" name="Title 1"/>
          <p:cNvSpPr>
            <a:spLocks noGrp="1"/>
          </p:cNvSpPr>
          <p:nvPr>
            <p:ph type="title"/>
          </p:nvPr>
        </p:nvSpPr>
        <p:spPr>
          <a:xfrm>
            <a:off x="5034581" y="1678197"/>
            <a:ext cx="3422483" cy="1886921"/>
          </a:xfrm>
        </p:spPr>
        <p:txBody>
          <a:bodyPr anchor="b"/>
          <a:lstStyle>
            <a:lvl1pPr algn="l">
              <a:defRPr sz="2100" b="0"/>
            </a:lvl1pPr>
          </a:lstStyle>
          <a:p>
            <a:r>
              <a:rPr lang="en-US"/>
              <a:t>Click to edit Master title style</a:t>
            </a:r>
          </a:p>
        </p:txBody>
      </p:sp>
    </p:spTree>
    <p:extLst>
      <p:ext uri="{BB962C8B-B14F-4D97-AF65-F5344CB8AC3E}">
        <p14:creationId xmlns:p14="http://schemas.microsoft.com/office/powerpoint/2010/main" val="2437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3E4A8DD-70C1-46B6-8910-0CC5F5D265E2}" type="datetime1">
              <a:rPr lang="en-US" smtClean="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3" name="Picture Placeholder 2"/>
          <p:cNvSpPr>
            <a:spLocks noGrp="1"/>
          </p:cNvSpPr>
          <p:nvPr>
            <p:ph type="pic" idx="1"/>
          </p:nvPr>
        </p:nvSpPr>
        <p:spPr>
          <a:xfrm rot="240000">
            <a:off x="2183793"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88490" y="5324306"/>
            <a:ext cx="7756264" cy="804863"/>
          </a:xfrm>
        </p:spPr>
        <p:txBody>
          <a:bodyPr>
            <a:normAutofit/>
          </a:bodyPr>
          <a:lstStyle>
            <a:lvl1pPr marL="0" indent="0" algn="ctr">
              <a:buNone/>
              <a:defRPr sz="12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a:t>Click to edit Master text styles</a:t>
            </a:r>
          </a:p>
        </p:txBody>
      </p:sp>
      <p:sp>
        <p:nvSpPr>
          <p:cNvPr id="2" name="Title 1"/>
          <p:cNvSpPr>
            <a:spLocks noGrp="1"/>
          </p:cNvSpPr>
          <p:nvPr>
            <p:ph type="title"/>
          </p:nvPr>
        </p:nvSpPr>
        <p:spPr>
          <a:xfrm>
            <a:off x="677733" y="4668821"/>
            <a:ext cx="7767021" cy="644729"/>
          </a:xfrm>
        </p:spPr>
        <p:txBody>
          <a:bodyPr anchor="b"/>
          <a:lstStyle>
            <a:lvl1pPr algn="ctr">
              <a:defRPr sz="2100" b="0"/>
            </a:lvl1pPr>
          </a:lstStyle>
          <a:p>
            <a:r>
              <a:rPr lang="en-US"/>
              <a:t>Click to edit Master title style</a:t>
            </a:r>
          </a:p>
        </p:txBody>
      </p:sp>
    </p:spTree>
    <p:extLst>
      <p:ext uri="{BB962C8B-B14F-4D97-AF65-F5344CB8AC3E}">
        <p14:creationId xmlns:p14="http://schemas.microsoft.com/office/powerpoint/2010/main" val="3651108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tx2">
                  <a:lumMod val="20000"/>
                  <a:lumOff val="80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400" dirty="0"/>
          </a:p>
        </p:txBody>
      </p:sp>
      <p:sp>
        <p:nvSpPr>
          <p:cNvPr id="4" name="Date Placeholder 3"/>
          <p:cNvSpPr>
            <a:spLocks noGrp="1"/>
          </p:cNvSpPr>
          <p:nvPr>
            <p:ph type="dt" sz="half" idx="2"/>
          </p:nvPr>
        </p:nvSpPr>
        <p:spPr>
          <a:xfrm>
            <a:off x="360378" y="6161444"/>
            <a:ext cx="2133600" cy="365125"/>
          </a:xfrm>
          <a:prstGeom prst="rect">
            <a:avLst/>
          </a:prstGeom>
        </p:spPr>
        <p:txBody>
          <a:bodyPr vert="horz" lIns="68580" tIns="34290" rIns="68580" bIns="34290" rtlCol="0" anchor="ctr"/>
          <a:lstStyle>
            <a:lvl1pPr algn="l">
              <a:defRPr sz="900">
                <a:solidFill>
                  <a:schemeClr val="tx2"/>
                </a:solidFill>
              </a:defRPr>
            </a:lvl1pPr>
          </a:lstStyle>
          <a:p>
            <a:fld id="{C907A035-E320-458B-A227-2406549707E9}" type="datetime1">
              <a:rPr lang="en-US" smtClean="0"/>
              <a:t>1/16/2018</a:t>
            </a:fld>
            <a:endParaRPr lang="en-US" dirty="0"/>
          </a:p>
        </p:txBody>
      </p:sp>
      <p:sp>
        <p:nvSpPr>
          <p:cNvPr id="5" name="Footer Placeholder 4"/>
          <p:cNvSpPr>
            <a:spLocks noGrp="1"/>
          </p:cNvSpPr>
          <p:nvPr>
            <p:ph type="ftr" sz="quarter" idx="3"/>
          </p:nvPr>
        </p:nvSpPr>
        <p:spPr>
          <a:xfrm>
            <a:off x="3124200" y="6161444"/>
            <a:ext cx="2895600" cy="365125"/>
          </a:xfrm>
          <a:prstGeom prst="rect">
            <a:avLst/>
          </a:prstGeom>
        </p:spPr>
        <p:txBody>
          <a:bodyPr vert="horz" lIns="68580" tIns="34290" rIns="68580" bIns="34290" rtlCol="0" anchor="ctr"/>
          <a:lstStyle>
            <a:lvl1pPr algn="ctr">
              <a:defRPr sz="9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4"/>
            <a:ext cx="2133600" cy="365125"/>
          </a:xfrm>
          <a:prstGeom prst="rect">
            <a:avLst/>
          </a:prstGeom>
        </p:spPr>
        <p:txBody>
          <a:bodyPr vert="horz" lIns="68580" tIns="34290" rIns="68580" bIns="34290" rtlCol="0" anchor="ctr"/>
          <a:lstStyle>
            <a:lvl1pPr algn="r">
              <a:defRPr sz="900">
                <a:solidFill>
                  <a:schemeClr val="tx2"/>
                </a:solidFill>
              </a:defRPr>
            </a:lvl1pPr>
          </a:lstStyle>
          <a:p>
            <a:fld id="{401CF334-2D5C-4859-84A6-CA7E6E43FAEB}" type="slidenum">
              <a:rPr lang="en-US" smtClean="0"/>
              <a:t>‹#›</a:t>
            </a:fld>
            <a:endParaRPr lang="en-US" dirty="0"/>
          </a:p>
        </p:txBody>
      </p:sp>
      <p:sp>
        <p:nvSpPr>
          <p:cNvPr id="3" name="Text Placeholder 2"/>
          <p:cNvSpPr>
            <a:spLocks noGrp="1"/>
          </p:cNvSpPr>
          <p:nvPr>
            <p:ph type="body" idx="1"/>
          </p:nvPr>
        </p:nvSpPr>
        <p:spPr>
          <a:xfrm>
            <a:off x="699249" y="2248350"/>
            <a:ext cx="7745505" cy="3877815"/>
          </a:xfrm>
          <a:prstGeom prst="rect">
            <a:avLst/>
          </a:prstGeom>
        </p:spPr>
        <p:txBody>
          <a:bodyPr vert="horz" lIns="68580" tIns="34290" rIns="68580" bIns="3429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688491" y="304800"/>
            <a:ext cx="7756263" cy="1752600"/>
          </a:xfrm>
          <a:prstGeom prst="rect">
            <a:avLst/>
          </a:prstGeom>
        </p:spPr>
        <p:txBody>
          <a:bodyPr vert="horz" lIns="68580" tIns="34290" rIns="68580" bIns="34290" rtlCol="0" anchor="ctr">
            <a:noAutofit/>
          </a:bodyPr>
          <a:lstStyle/>
          <a:p>
            <a:r>
              <a:rPr lang="en-US"/>
              <a:t>Click to edit Master title style</a:t>
            </a:r>
            <a:endParaRPr lang="en-US" dirty="0"/>
          </a:p>
        </p:txBody>
      </p:sp>
    </p:spTree>
    <p:extLst>
      <p:ext uri="{BB962C8B-B14F-4D97-AF65-F5344CB8AC3E}">
        <p14:creationId xmlns:p14="http://schemas.microsoft.com/office/powerpoint/2010/main" val="22779369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685800" rtl="0" eaLnBrk="1" latinLnBrk="0" hangingPunct="1">
        <a:spcBef>
          <a:spcPct val="0"/>
        </a:spcBef>
        <a:buNone/>
        <a:defRPr sz="3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6858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1pPr>
      <a:lvl2pPr marL="582930" indent="-274320" algn="l" defTabSz="685800" rtl="0" eaLnBrk="1" latinLnBrk="0" hangingPunct="1">
        <a:spcBef>
          <a:spcPct val="20000"/>
        </a:spcBef>
        <a:buClr>
          <a:schemeClr val="accent1"/>
        </a:buClr>
        <a:buFont typeface="Wingdings" pitchFamily="2" charset="2"/>
        <a:buChar char=""/>
        <a:defRPr sz="1700" kern="1200">
          <a:solidFill>
            <a:schemeClr val="tx1">
              <a:lumMod val="85000"/>
              <a:lumOff val="15000"/>
            </a:schemeClr>
          </a:solidFill>
          <a:latin typeface="+mn-lt"/>
          <a:ea typeface="+mn-ea"/>
          <a:cs typeface="+mn-cs"/>
        </a:defRPr>
      </a:lvl2pPr>
      <a:lvl3pPr marL="857250" indent="-274320" algn="l" defTabSz="685800" rtl="0" eaLnBrk="1" latinLnBrk="0" hangingPunct="1">
        <a:spcBef>
          <a:spcPct val="20000"/>
        </a:spcBef>
        <a:buClr>
          <a:schemeClr val="accent1"/>
        </a:buClr>
        <a:buFont typeface="Wingdings" pitchFamily="2" charset="2"/>
        <a:buChar char=""/>
        <a:defRPr sz="1500" kern="1200">
          <a:solidFill>
            <a:schemeClr val="tx1">
              <a:lumMod val="85000"/>
              <a:lumOff val="15000"/>
            </a:schemeClr>
          </a:solidFill>
          <a:latin typeface="+mn-lt"/>
          <a:ea typeface="+mn-ea"/>
          <a:cs typeface="+mn-cs"/>
        </a:defRPr>
      </a:lvl3pPr>
      <a:lvl4pPr marL="1131570" indent="-240030" algn="l" defTabSz="685800" rtl="0" eaLnBrk="1" latinLnBrk="0" hangingPunct="1">
        <a:spcBef>
          <a:spcPct val="20000"/>
        </a:spcBef>
        <a:buClr>
          <a:schemeClr val="accent1"/>
        </a:buClr>
        <a:buFont typeface="Wingdings" pitchFamily="2" charset="2"/>
        <a:buChar char=""/>
        <a:defRPr sz="1400" kern="1200">
          <a:solidFill>
            <a:schemeClr val="tx1">
              <a:lumMod val="85000"/>
              <a:lumOff val="15000"/>
            </a:schemeClr>
          </a:solidFill>
          <a:latin typeface="+mn-lt"/>
          <a:ea typeface="+mn-ea"/>
          <a:cs typeface="+mn-cs"/>
        </a:defRPr>
      </a:lvl4pPr>
      <a:lvl5pPr marL="1371600" indent="-240030" algn="l" defTabSz="685800" rtl="0" eaLnBrk="1" latinLnBrk="0" hangingPunct="1">
        <a:spcBef>
          <a:spcPct val="20000"/>
        </a:spcBef>
        <a:buClr>
          <a:schemeClr val="accent1"/>
        </a:buClr>
        <a:buFont typeface="Wingdings" pitchFamily="2" charset="2"/>
        <a:buChar char=""/>
        <a:defRPr sz="1200" kern="1200">
          <a:solidFill>
            <a:schemeClr val="tx1">
              <a:lumMod val="85000"/>
              <a:lumOff val="15000"/>
            </a:schemeClr>
          </a:solidFill>
          <a:latin typeface="+mn-lt"/>
          <a:ea typeface="+mn-ea"/>
          <a:cs typeface="+mn-cs"/>
        </a:defRPr>
      </a:lvl5pPr>
      <a:lvl6pPr marL="1611630" indent="-205740" algn="l" defTabSz="685800" rtl="0" eaLnBrk="1" latinLnBrk="0" hangingPunct="1">
        <a:spcBef>
          <a:spcPts val="300"/>
        </a:spcBef>
        <a:buClr>
          <a:schemeClr val="accent1"/>
        </a:buClr>
        <a:buFont typeface="Wingdings" pitchFamily="2" charset="2"/>
        <a:buChar char=""/>
        <a:defRPr sz="1100" kern="1200">
          <a:solidFill>
            <a:schemeClr val="tx1"/>
          </a:solidFill>
          <a:latin typeface="+mn-lt"/>
          <a:ea typeface="+mn-ea"/>
          <a:cs typeface="+mn-cs"/>
        </a:defRPr>
      </a:lvl6pPr>
      <a:lvl7pPr marL="1851660" indent="-205740" algn="l" defTabSz="685800" rtl="0" eaLnBrk="1" latinLnBrk="0" hangingPunct="1">
        <a:spcBef>
          <a:spcPts val="300"/>
        </a:spcBef>
        <a:buClr>
          <a:schemeClr val="accent1"/>
        </a:buClr>
        <a:buFont typeface="Wingdings" pitchFamily="2" charset="2"/>
        <a:buChar char=""/>
        <a:defRPr sz="1100" kern="1200">
          <a:solidFill>
            <a:schemeClr val="tx1"/>
          </a:solidFill>
          <a:latin typeface="+mn-lt"/>
          <a:ea typeface="+mn-ea"/>
          <a:cs typeface="+mn-cs"/>
        </a:defRPr>
      </a:lvl7pPr>
      <a:lvl8pPr marL="2091690" indent="-205740" algn="l" defTabSz="685800" rtl="0" eaLnBrk="1" latinLnBrk="0" hangingPunct="1">
        <a:spcBef>
          <a:spcPts val="300"/>
        </a:spcBef>
        <a:buClr>
          <a:schemeClr val="accent1"/>
        </a:buClr>
        <a:buFont typeface="Wingdings" pitchFamily="2" charset="2"/>
        <a:buChar char=""/>
        <a:defRPr sz="1100" kern="1200">
          <a:solidFill>
            <a:schemeClr val="tx1"/>
          </a:solidFill>
          <a:latin typeface="+mn-lt"/>
          <a:ea typeface="+mn-ea"/>
          <a:cs typeface="+mn-cs"/>
        </a:defRPr>
      </a:lvl8pPr>
      <a:lvl9pPr marL="2331720" indent="-205740" algn="l" defTabSz="685800" rtl="0" eaLnBrk="1" latinLnBrk="0" hangingPunct="1">
        <a:spcBef>
          <a:spcPts val="300"/>
        </a:spcBef>
        <a:buClr>
          <a:schemeClr val="accent1"/>
        </a:buClr>
        <a:buFont typeface="Wingdings" pitchFamily="2" charset="2"/>
        <a:buChar char=""/>
        <a:defRPr sz="11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1296" userDrawn="1">
          <p15:clr>
            <a:srgbClr val="F26B43"/>
          </p15:clr>
        </p15:guide>
        <p15:guide id="3" orient="horz" pos="19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3790" y="3683642"/>
            <a:ext cx="6400800" cy="2488559"/>
          </a:xfrm>
        </p:spPr>
        <p:txBody>
          <a:bodyPr>
            <a:normAutofit/>
          </a:bodyPr>
          <a:lstStyle/>
          <a:p>
            <a:r>
              <a:rPr lang="en-US" sz="2800" b="1" dirty="0"/>
              <a:t>Louis Naudi</a:t>
            </a:r>
          </a:p>
          <a:p>
            <a:r>
              <a:rPr lang="en-US" sz="2000" b="1" dirty="0"/>
              <a:t>Entrepreneur</a:t>
            </a:r>
          </a:p>
          <a:p>
            <a:r>
              <a:rPr lang="en-US" sz="2000" b="1" dirty="0"/>
              <a:t>Hon. Professor  </a:t>
            </a:r>
          </a:p>
          <a:p>
            <a:r>
              <a:rPr lang="en-US" sz="2000" b="1" dirty="0"/>
              <a:t>MCAST Senior Lecturer &amp; Official Mentor at KBIC</a:t>
            </a:r>
          </a:p>
          <a:p>
            <a:r>
              <a:rPr lang="en-US" sz="2000" b="1" dirty="0"/>
              <a:t>Mentor, Arts Council, Malta</a:t>
            </a:r>
          </a:p>
          <a:p>
            <a:r>
              <a:rPr lang="en-US" sz="2000" b="1" dirty="0"/>
              <a:t>Fellow of The Chartered Institute of Marketing</a:t>
            </a:r>
          </a:p>
          <a:p>
            <a:endParaRPr lang="en-US" sz="2000" dirty="0"/>
          </a:p>
          <a:p>
            <a:endParaRPr lang="en-US" dirty="0"/>
          </a:p>
        </p:txBody>
      </p:sp>
      <p:sp>
        <p:nvSpPr>
          <p:cNvPr id="2" name="Title 1"/>
          <p:cNvSpPr>
            <a:spLocks noGrp="1"/>
          </p:cNvSpPr>
          <p:nvPr>
            <p:ph type="ctrTitle"/>
          </p:nvPr>
        </p:nvSpPr>
        <p:spPr/>
        <p:txBody>
          <a:bodyPr/>
          <a:lstStyle/>
          <a:p>
            <a:r>
              <a:rPr lang="en-US" dirty="0"/>
              <a:t>Validating A Business Idea</a:t>
            </a:r>
          </a:p>
        </p:txBody>
      </p:sp>
    </p:spTree>
    <p:extLst>
      <p:ext uri="{BB962C8B-B14F-4D97-AF65-F5344CB8AC3E}">
        <p14:creationId xmlns:p14="http://schemas.microsoft.com/office/powerpoint/2010/main" val="204134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AFDFF4-2C4A-47C8-82AE-B3F56F5F5E2A}"/>
              </a:ext>
            </a:extLst>
          </p:cNvPr>
          <p:cNvSpPr>
            <a:spLocks noGrp="1"/>
          </p:cNvSpPr>
          <p:nvPr>
            <p:ph idx="1"/>
          </p:nvPr>
        </p:nvSpPr>
        <p:spPr/>
        <p:txBody>
          <a:bodyPr>
            <a:normAutofit fontScale="92500" lnSpcReduction="10000"/>
          </a:bodyPr>
          <a:lstStyle/>
          <a:p>
            <a:pPr lvl="0"/>
            <a:r>
              <a:rPr lang="en-GB" sz="2400" dirty="0">
                <a:solidFill>
                  <a:schemeClr val="tx1"/>
                </a:solidFill>
              </a:rPr>
              <a:t>Assume assumptions, then test both problem and potential solution to see if they resonate with potential customers. </a:t>
            </a:r>
          </a:p>
          <a:p>
            <a:r>
              <a:rPr lang="en-GB" sz="2400" dirty="0">
                <a:solidFill>
                  <a:schemeClr val="tx1"/>
                </a:solidFill>
              </a:rPr>
              <a:t>I encourage would-be entrepreneurs to get out on the street, meet potential customers, use social media but also to save valuable time by getting on the phone if the customer type warrants.</a:t>
            </a:r>
          </a:p>
          <a:p>
            <a:pPr lvl="0"/>
            <a:r>
              <a:rPr lang="en-GB" sz="2400" dirty="0">
                <a:solidFill>
                  <a:schemeClr val="tx1"/>
                </a:solidFill>
              </a:rPr>
              <a:t>Identify up to 50 target prospects who would consider paying for the product once completed.  To get that list, ask friends, former clients or those you might want to work with, people you have met or have kept their business cards.</a:t>
            </a:r>
            <a:r>
              <a:rPr lang="en-US" sz="2400" b="1" dirty="0">
                <a:solidFill>
                  <a:schemeClr val="tx1"/>
                </a:solidFill>
              </a:rPr>
              <a:t> </a:t>
            </a:r>
          </a:p>
          <a:p>
            <a:pPr lvl="0"/>
            <a:r>
              <a:rPr lang="en-US" sz="2400" b="1" dirty="0">
                <a:solidFill>
                  <a:schemeClr val="tx1"/>
                </a:solidFill>
              </a:rPr>
              <a:t>Use Primary or Qualitative Research methods here.</a:t>
            </a:r>
            <a:endParaRPr lang="en-GB" sz="2400" dirty="0">
              <a:solidFill>
                <a:schemeClr val="tx1"/>
              </a:solidFill>
            </a:endParaRPr>
          </a:p>
          <a:p>
            <a:endParaRPr lang="en-GB" dirty="0"/>
          </a:p>
        </p:txBody>
      </p:sp>
      <p:sp>
        <p:nvSpPr>
          <p:cNvPr id="3" name="Title 2">
            <a:extLst>
              <a:ext uri="{FF2B5EF4-FFF2-40B4-BE49-F238E27FC236}">
                <a16:creationId xmlns:a16="http://schemas.microsoft.com/office/drawing/2014/main" id="{DCCA8C53-7C50-4C1B-BE55-B265A01EFDE2}"/>
              </a:ext>
            </a:extLst>
          </p:cNvPr>
          <p:cNvSpPr>
            <a:spLocks noGrp="1"/>
          </p:cNvSpPr>
          <p:nvPr>
            <p:ph type="title"/>
          </p:nvPr>
        </p:nvSpPr>
        <p:spPr/>
        <p:txBody>
          <a:bodyPr/>
          <a:lstStyle/>
          <a:p>
            <a:r>
              <a:rPr lang="en-GB" sz="4000" dirty="0">
                <a:solidFill>
                  <a:schemeClr val="tx1"/>
                </a:solidFill>
                <a:latin typeface="+mn-lt"/>
              </a:rPr>
              <a:t>The Next Step</a:t>
            </a:r>
          </a:p>
        </p:txBody>
      </p:sp>
    </p:spTree>
    <p:extLst>
      <p:ext uri="{BB962C8B-B14F-4D97-AF65-F5344CB8AC3E}">
        <p14:creationId xmlns:p14="http://schemas.microsoft.com/office/powerpoint/2010/main" val="448314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AFDFF4-2C4A-47C8-82AE-B3F56F5F5E2A}"/>
              </a:ext>
            </a:extLst>
          </p:cNvPr>
          <p:cNvSpPr>
            <a:spLocks noGrp="1"/>
          </p:cNvSpPr>
          <p:nvPr>
            <p:ph idx="1"/>
          </p:nvPr>
        </p:nvSpPr>
        <p:spPr/>
        <p:txBody>
          <a:bodyPr>
            <a:normAutofit fontScale="92500" lnSpcReduction="10000"/>
          </a:bodyPr>
          <a:lstStyle/>
          <a:p>
            <a:endParaRPr lang="en-GB" b="1" dirty="0"/>
          </a:p>
          <a:p>
            <a:r>
              <a:rPr lang="en-GB" sz="2600" b="1" dirty="0">
                <a:solidFill>
                  <a:schemeClr val="tx1"/>
                </a:solidFill>
              </a:rPr>
              <a:t>Who is your customer?</a:t>
            </a:r>
            <a:r>
              <a:rPr lang="en-GB" sz="2600" dirty="0">
                <a:solidFill>
                  <a:schemeClr val="tx1"/>
                </a:solidFill>
              </a:rPr>
              <a:t> You need to know who might typically buy your service.  </a:t>
            </a:r>
          </a:p>
          <a:p>
            <a:r>
              <a:rPr lang="en-GB" sz="2600" dirty="0">
                <a:solidFill>
                  <a:schemeClr val="tx1"/>
                </a:solidFill>
              </a:rPr>
              <a:t>If you say “everyone,” you are already setting yourself up for likely failure. </a:t>
            </a:r>
          </a:p>
          <a:p>
            <a:r>
              <a:rPr lang="en-GB" sz="2600" dirty="0">
                <a:solidFill>
                  <a:schemeClr val="tx1"/>
                </a:solidFill>
              </a:rPr>
              <a:t>Be sure to get specific. </a:t>
            </a:r>
            <a:r>
              <a:rPr lang="en-GB" sz="2600" b="1" dirty="0">
                <a:solidFill>
                  <a:schemeClr val="tx1"/>
                </a:solidFill>
              </a:rPr>
              <a:t>Segment </a:t>
            </a:r>
            <a:r>
              <a:rPr lang="en-GB" sz="2600" dirty="0">
                <a:solidFill>
                  <a:schemeClr val="tx1"/>
                </a:solidFill>
              </a:rPr>
              <a:t>your customers.  </a:t>
            </a:r>
          </a:p>
          <a:p>
            <a:r>
              <a:rPr lang="en-GB" sz="2600" dirty="0">
                <a:solidFill>
                  <a:schemeClr val="tx1"/>
                </a:solidFill>
              </a:rPr>
              <a:t>For example, if your customer is businesses, answer: What kind of businesses? How big or small is the typical business? In a particular market? What is the title of the buyer</a:t>
            </a:r>
            <a:r>
              <a:rPr lang="en-GB" sz="2400" dirty="0">
                <a:solidFill>
                  <a:schemeClr val="tx1"/>
                </a:solidFill>
              </a:rPr>
              <a:t>?</a:t>
            </a:r>
            <a:br>
              <a:rPr lang="en-GB" sz="2400" dirty="0">
                <a:solidFill>
                  <a:schemeClr val="tx1"/>
                </a:solidFill>
              </a:rPr>
            </a:br>
            <a:endParaRPr lang="en-GB" sz="2400" dirty="0">
              <a:solidFill>
                <a:schemeClr val="tx1"/>
              </a:solidFill>
            </a:endParaRPr>
          </a:p>
          <a:p>
            <a:endParaRPr lang="en-GB" dirty="0"/>
          </a:p>
        </p:txBody>
      </p:sp>
      <p:sp>
        <p:nvSpPr>
          <p:cNvPr id="3" name="Title 2">
            <a:extLst>
              <a:ext uri="{FF2B5EF4-FFF2-40B4-BE49-F238E27FC236}">
                <a16:creationId xmlns:a16="http://schemas.microsoft.com/office/drawing/2014/main" id="{DCCA8C53-7C50-4C1B-BE55-B265A01EFDE2}"/>
              </a:ext>
            </a:extLst>
          </p:cNvPr>
          <p:cNvSpPr>
            <a:spLocks noGrp="1"/>
          </p:cNvSpPr>
          <p:nvPr>
            <p:ph type="title"/>
          </p:nvPr>
        </p:nvSpPr>
        <p:spPr/>
        <p:txBody>
          <a:bodyPr/>
          <a:lstStyle/>
          <a:p>
            <a:r>
              <a:rPr lang="en-GB" sz="4000" dirty="0">
                <a:solidFill>
                  <a:schemeClr val="tx1"/>
                </a:solidFill>
                <a:latin typeface="+mn-lt"/>
              </a:rPr>
              <a:t>Potential Customers</a:t>
            </a:r>
          </a:p>
        </p:txBody>
      </p:sp>
    </p:spTree>
    <p:extLst>
      <p:ext uri="{BB962C8B-B14F-4D97-AF65-F5344CB8AC3E}">
        <p14:creationId xmlns:p14="http://schemas.microsoft.com/office/powerpoint/2010/main" val="865259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AFDFF4-2C4A-47C8-82AE-B3F56F5F5E2A}"/>
              </a:ext>
            </a:extLst>
          </p:cNvPr>
          <p:cNvSpPr>
            <a:spLocks noGrp="1"/>
          </p:cNvSpPr>
          <p:nvPr>
            <p:ph idx="1"/>
          </p:nvPr>
        </p:nvSpPr>
        <p:spPr/>
        <p:txBody>
          <a:bodyPr>
            <a:normAutofit fontScale="92500" lnSpcReduction="20000"/>
          </a:bodyPr>
          <a:lstStyle/>
          <a:p>
            <a:endParaRPr lang="en-GB" b="1" dirty="0"/>
          </a:p>
          <a:p>
            <a:pPr marL="257175" indent="-257175" algn="just">
              <a:buFont typeface="Arial" panose="020B0604020202020204" pitchFamily="34" charset="0"/>
              <a:buChar char="•"/>
            </a:pPr>
            <a:r>
              <a:rPr lang="en-GB" sz="2600" dirty="0">
                <a:solidFill>
                  <a:schemeClr val="tx1"/>
                </a:solidFill>
              </a:rPr>
              <a:t>Product needs to solve a problem a potential customer would pay for. What is yours? </a:t>
            </a:r>
          </a:p>
          <a:p>
            <a:pPr marL="257175" indent="-257175" algn="just">
              <a:buFont typeface="Arial" panose="020B0604020202020204" pitchFamily="34" charset="0"/>
              <a:buChar char="•"/>
            </a:pPr>
            <a:r>
              <a:rPr lang="en-GB" sz="2600" dirty="0">
                <a:solidFill>
                  <a:schemeClr val="tx1"/>
                </a:solidFill>
              </a:rPr>
              <a:t>Understand the core benefit(s) of doing so. What are they?  </a:t>
            </a:r>
          </a:p>
          <a:p>
            <a:pPr marL="257175" indent="-257175" algn="just">
              <a:buFont typeface="Arial" panose="020B0604020202020204" pitchFamily="34" charset="0"/>
              <a:buChar char="•"/>
            </a:pPr>
            <a:r>
              <a:rPr lang="en-GB" sz="2600" dirty="0">
                <a:solidFill>
                  <a:schemeClr val="tx1"/>
                </a:solidFill>
              </a:rPr>
              <a:t>Evokes a positive emotional response-Define</a:t>
            </a:r>
          </a:p>
          <a:p>
            <a:pPr marL="257175" indent="-257175" algn="just">
              <a:buFont typeface="Arial" panose="020B0604020202020204" pitchFamily="34" charset="0"/>
              <a:buChar char="•"/>
            </a:pPr>
            <a:r>
              <a:rPr lang="en-GB" sz="2600" dirty="0">
                <a:solidFill>
                  <a:schemeClr val="tx1"/>
                </a:solidFill>
              </a:rPr>
              <a:t>Uniqueness about your business idea setting it apart from the other businesses-yours? </a:t>
            </a:r>
          </a:p>
          <a:p>
            <a:pPr fontAlgn="base"/>
            <a:r>
              <a:rPr lang="en-GB" sz="2600" dirty="0">
                <a:solidFill>
                  <a:schemeClr val="tx1"/>
                </a:solidFill>
              </a:rPr>
              <a:t>Once understood, you’ll be able to position your product around that motive.</a:t>
            </a:r>
          </a:p>
          <a:p>
            <a:pPr marL="0" indent="0">
              <a:buNone/>
            </a:pPr>
            <a:br>
              <a:rPr lang="en-GB" sz="2400" dirty="0">
                <a:solidFill>
                  <a:schemeClr val="tx1"/>
                </a:solidFill>
              </a:rPr>
            </a:br>
            <a:endParaRPr lang="en-GB" sz="2400" dirty="0">
              <a:solidFill>
                <a:schemeClr val="tx1"/>
              </a:solidFill>
            </a:endParaRPr>
          </a:p>
          <a:p>
            <a:endParaRPr lang="en-GB" dirty="0"/>
          </a:p>
        </p:txBody>
      </p:sp>
      <p:sp>
        <p:nvSpPr>
          <p:cNvPr id="3" name="Title 2">
            <a:extLst>
              <a:ext uri="{FF2B5EF4-FFF2-40B4-BE49-F238E27FC236}">
                <a16:creationId xmlns:a16="http://schemas.microsoft.com/office/drawing/2014/main" id="{DCCA8C53-7C50-4C1B-BE55-B265A01EFDE2}"/>
              </a:ext>
            </a:extLst>
          </p:cNvPr>
          <p:cNvSpPr>
            <a:spLocks noGrp="1"/>
          </p:cNvSpPr>
          <p:nvPr>
            <p:ph type="title"/>
          </p:nvPr>
        </p:nvSpPr>
        <p:spPr/>
        <p:txBody>
          <a:bodyPr/>
          <a:lstStyle/>
          <a:p>
            <a:r>
              <a:rPr lang="en-GB" sz="4000" dirty="0">
                <a:solidFill>
                  <a:schemeClr val="tx1"/>
                </a:solidFill>
              </a:rPr>
              <a:t>Relevant Buying Motivations                             for Your Business Idea</a:t>
            </a:r>
            <a:endParaRPr lang="en-GB" sz="4000" dirty="0">
              <a:solidFill>
                <a:schemeClr val="tx1"/>
              </a:solidFill>
              <a:latin typeface="+mn-lt"/>
            </a:endParaRPr>
          </a:p>
        </p:txBody>
      </p:sp>
    </p:spTree>
    <p:extLst>
      <p:ext uri="{BB962C8B-B14F-4D97-AF65-F5344CB8AC3E}">
        <p14:creationId xmlns:p14="http://schemas.microsoft.com/office/powerpoint/2010/main" val="850418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AFDFF4-2C4A-47C8-82AE-B3F56F5F5E2A}"/>
              </a:ext>
            </a:extLst>
          </p:cNvPr>
          <p:cNvSpPr>
            <a:spLocks noGrp="1"/>
          </p:cNvSpPr>
          <p:nvPr>
            <p:ph idx="1"/>
          </p:nvPr>
        </p:nvSpPr>
        <p:spPr/>
        <p:txBody>
          <a:bodyPr>
            <a:normAutofit lnSpcReduction="10000"/>
          </a:bodyPr>
          <a:lstStyle/>
          <a:p>
            <a:pPr lvl="0"/>
            <a:r>
              <a:rPr lang="en-GB" dirty="0">
                <a:solidFill>
                  <a:schemeClr val="tx1"/>
                </a:solidFill>
              </a:rPr>
              <a:t>Contact then by email, phone, socially or other and elicit information. </a:t>
            </a:r>
            <a:r>
              <a:rPr lang="en-GB" b="1" dirty="0">
                <a:solidFill>
                  <a:schemeClr val="tx1"/>
                </a:solidFill>
              </a:rPr>
              <a:t>How?</a:t>
            </a:r>
            <a:r>
              <a:rPr lang="en-GB" b="1" i="1" dirty="0">
                <a:solidFill>
                  <a:schemeClr val="tx1"/>
                </a:solidFill>
              </a:rPr>
              <a:t> We’re doing research and have nothing to sell. Would you be available for a quick call or 15-minute meeting? I am a student and as part of my degree….</a:t>
            </a:r>
            <a:endParaRPr lang="en-GB" b="1" dirty="0">
              <a:solidFill>
                <a:schemeClr val="tx1"/>
              </a:solidFill>
            </a:endParaRPr>
          </a:p>
          <a:p>
            <a:pPr lvl="0"/>
            <a:r>
              <a:rPr lang="en-GB" dirty="0">
                <a:solidFill>
                  <a:schemeClr val="tx1"/>
                </a:solidFill>
              </a:rPr>
              <a:t>Do they experience the problem?</a:t>
            </a:r>
          </a:p>
          <a:p>
            <a:pPr lvl="0"/>
            <a:r>
              <a:rPr lang="en-GB" dirty="0">
                <a:solidFill>
                  <a:schemeClr val="tx1"/>
                </a:solidFill>
              </a:rPr>
              <a:t>How painful this problem for them? (i.e. is it a key problem?) </a:t>
            </a:r>
          </a:p>
          <a:p>
            <a:pPr lvl="0"/>
            <a:r>
              <a:rPr lang="en-GB" dirty="0">
                <a:solidFill>
                  <a:schemeClr val="tx1"/>
                </a:solidFill>
              </a:rPr>
              <a:t>Are they problems worth solving?</a:t>
            </a:r>
          </a:p>
          <a:p>
            <a:pPr lvl="0"/>
            <a:r>
              <a:rPr lang="en-GB" dirty="0">
                <a:solidFill>
                  <a:schemeClr val="tx1"/>
                </a:solidFill>
              </a:rPr>
              <a:t>How do they solve the problem now?</a:t>
            </a:r>
          </a:p>
          <a:p>
            <a:pPr lvl="0"/>
            <a:r>
              <a:rPr lang="en-GB" dirty="0">
                <a:solidFill>
                  <a:schemeClr val="tx1"/>
                </a:solidFill>
              </a:rPr>
              <a:t>Do they or would they pay for a solution to the problem</a:t>
            </a:r>
          </a:p>
          <a:p>
            <a:pPr lvl="0"/>
            <a:r>
              <a:rPr lang="en-GB" dirty="0">
                <a:solidFill>
                  <a:schemeClr val="tx1"/>
                </a:solidFill>
              </a:rPr>
              <a:t>Is there is an opportunity to solve that problem in a better/easier/cheaper way?</a:t>
            </a:r>
          </a:p>
          <a:p>
            <a:pPr lvl="0"/>
            <a:r>
              <a:rPr lang="en-GB" dirty="0">
                <a:solidFill>
                  <a:schemeClr val="tx1"/>
                </a:solidFill>
              </a:rPr>
              <a:t>And can you clearly articulate why your solution will be better for them than existing products or processes?</a:t>
            </a:r>
          </a:p>
          <a:p>
            <a:pPr lvl="0"/>
            <a:r>
              <a:rPr lang="en-GB" dirty="0">
                <a:solidFill>
                  <a:schemeClr val="tx1"/>
                </a:solidFill>
              </a:rPr>
              <a:t>Are there other problems being faced? If so, repeat questions above</a:t>
            </a:r>
          </a:p>
          <a:p>
            <a:endParaRPr lang="en-GB" dirty="0"/>
          </a:p>
        </p:txBody>
      </p:sp>
      <p:sp>
        <p:nvSpPr>
          <p:cNvPr id="3" name="Title 2">
            <a:extLst>
              <a:ext uri="{FF2B5EF4-FFF2-40B4-BE49-F238E27FC236}">
                <a16:creationId xmlns:a16="http://schemas.microsoft.com/office/drawing/2014/main" id="{DCCA8C53-7C50-4C1B-BE55-B265A01EFDE2}"/>
              </a:ext>
            </a:extLst>
          </p:cNvPr>
          <p:cNvSpPr>
            <a:spLocks noGrp="1"/>
          </p:cNvSpPr>
          <p:nvPr>
            <p:ph type="title"/>
          </p:nvPr>
        </p:nvSpPr>
        <p:spPr/>
        <p:txBody>
          <a:bodyPr/>
          <a:lstStyle/>
          <a:p>
            <a:r>
              <a:rPr lang="en-GB" sz="4000" dirty="0">
                <a:solidFill>
                  <a:schemeClr val="tx1"/>
                </a:solidFill>
                <a:latin typeface="+mn-lt"/>
              </a:rPr>
              <a:t>Validation</a:t>
            </a:r>
          </a:p>
        </p:txBody>
      </p:sp>
    </p:spTree>
    <p:extLst>
      <p:ext uri="{BB962C8B-B14F-4D97-AF65-F5344CB8AC3E}">
        <p14:creationId xmlns:p14="http://schemas.microsoft.com/office/powerpoint/2010/main" val="1700793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9" y="2248350"/>
            <a:ext cx="7745505" cy="4054914"/>
          </a:xfrm>
        </p:spPr>
        <p:txBody>
          <a:bodyPr>
            <a:normAutofit fontScale="70000" lnSpcReduction="20000"/>
          </a:bodyPr>
          <a:lstStyle/>
          <a:p>
            <a:pPr marL="0" indent="0">
              <a:buNone/>
            </a:pPr>
            <a:endParaRPr lang="en-GB" dirty="0"/>
          </a:p>
          <a:p>
            <a:pPr lvl="0"/>
            <a:r>
              <a:rPr lang="en-GB" sz="2600" b="1" dirty="0">
                <a:solidFill>
                  <a:schemeClr val="tx1"/>
                </a:solidFill>
              </a:rPr>
              <a:t>“</a:t>
            </a:r>
            <a:r>
              <a:rPr lang="en-GB" sz="2600" b="1" dirty="0" err="1">
                <a:solidFill>
                  <a:schemeClr val="tx1"/>
                </a:solidFill>
              </a:rPr>
              <a:t>Why</a:t>
            </a:r>
            <a:r>
              <a:rPr lang="en-GB" sz="2600" dirty="0" err="1">
                <a:solidFill>
                  <a:schemeClr val="tx1"/>
                </a:solidFill>
              </a:rPr>
              <a:t>?”By</a:t>
            </a:r>
            <a:r>
              <a:rPr lang="en-GB" sz="2600" dirty="0">
                <a:solidFill>
                  <a:schemeClr val="tx1"/>
                </a:solidFill>
              </a:rPr>
              <a:t> far the most important question to ask. With it you can get closer to the truth from customers. </a:t>
            </a:r>
            <a:br>
              <a:rPr lang="en-GB" sz="2600" dirty="0">
                <a:solidFill>
                  <a:schemeClr val="tx1"/>
                </a:solidFill>
              </a:rPr>
            </a:br>
            <a:endParaRPr lang="en-GB" sz="2600" dirty="0">
              <a:solidFill>
                <a:schemeClr val="tx1"/>
              </a:solidFill>
            </a:endParaRPr>
          </a:p>
          <a:p>
            <a:pPr lvl="0"/>
            <a:r>
              <a:rPr lang="en-GB" sz="2600" dirty="0">
                <a:solidFill>
                  <a:schemeClr val="tx1"/>
                </a:solidFill>
              </a:rPr>
              <a:t> This question/word not used often enough — too many people ask a question, and then take the answer at face value. It’s a missed opportunity to understand motivation and validate what someone would really do.</a:t>
            </a:r>
            <a:br>
              <a:rPr lang="en-GB" sz="2600" dirty="0">
                <a:solidFill>
                  <a:schemeClr val="tx1"/>
                </a:solidFill>
              </a:rPr>
            </a:br>
            <a:endParaRPr lang="en-GB" sz="2600" dirty="0">
              <a:solidFill>
                <a:schemeClr val="tx1"/>
              </a:solidFill>
            </a:endParaRPr>
          </a:p>
          <a:p>
            <a:pPr lvl="0"/>
            <a:r>
              <a:rPr lang="en-GB" sz="2600" dirty="0">
                <a:solidFill>
                  <a:schemeClr val="tx1"/>
                </a:solidFill>
              </a:rPr>
              <a:t>When someone tells you enthusiastically “it sounds great,” or “that’s an interesting idea,” your first reaction should be to follow-up with “why?”</a:t>
            </a:r>
            <a:br>
              <a:rPr lang="en-GB" sz="2600" dirty="0">
                <a:solidFill>
                  <a:schemeClr val="tx1"/>
                </a:solidFill>
              </a:rPr>
            </a:br>
            <a:endParaRPr lang="en-GB" sz="2600" dirty="0">
              <a:solidFill>
                <a:schemeClr val="tx1"/>
              </a:solidFill>
            </a:endParaRPr>
          </a:p>
          <a:p>
            <a:pPr lvl="0"/>
            <a:r>
              <a:rPr lang="en-GB" sz="2600" b="1" dirty="0">
                <a:solidFill>
                  <a:schemeClr val="tx1"/>
                </a:solidFill>
              </a:rPr>
              <a:t>A major mistake in interviewing is to assume </a:t>
            </a:r>
            <a:r>
              <a:rPr lang="en-GB" sz="2600" dirty="0">
                <a:solidFill>
                  <a:schemeClr val="tx1"/>
                </a:solidFill>
              </a:rPr>
              <a:t>that someone </a:t>
            </a:r>
            <a:r>
              <a:rPr lang="en-GB" sz="2600" b="1" dirty="0">
                <a:solidFill>
                  <a:schemeClr val="tx1"/>
                </a:solidFill>
              </a:rPr>
              <a:t>liking your idea is not the same as buying the product.</a:t>
            </a:r>
            <a:r>
              <a:rPr lang="en-GB" sz="2600" dirty="0">
                <a:solidFill>
                  <a:schemeClr val="tx1"/>
                </a:solidFill>
              </a:rPr>
              <a:t> Your challenge during your lean market validation process is eliminating as much of these “false positives” as much as possible. </a:t>
            </a:r>
            <a:r>
              <a:rPr lang="en-GB" sz="2600" dirty="0">
                <a:solidFill>
                  <a:srgbClr val="C00000"/>
                </a:solidFill>
              </a:rPr>
              <a:t>illustrate</a:t>
            </a:r>
            <a:br>
              <a:rPr lang="en-GB" sz="2600" dirty="0">
                <a:solidFill>
                  <a:schemeClr val="tx1"/>
                </a:solidFill>
              </a:rPr>
            </a:br>
            <a:endParaRPr lang="en-GB" sz="2600" dirty="0">
              <a:solidFill>
                <a:schemeClr val="tx1"/>
              </a:solidFill>
            </a:endParaRPr>
          </a:p>
          <a:p>
            <a:endParaRPr lang="en-GB" sz="1700" dirty="0"/>
          </a:p>
          <a:p>
            <a:endParaRPr lang="en-US" dirty="0"/>
          </a:p>
        </p:txBody>
      </p:sp>
      <p:sp>
        <p:nvSpPr>
          <p:cNvPr id="3" name="Title 2"/>
          <p:cNvSpPr>
            <a:spLocks noGrp="1"/>
          </p:cNvSpPr>
          <p:nvPr>
            <p:ph type="title"/>
          </p:nvPr>
        </p:nvSpPr>
        <p:spPr/>
        <p:txBody>
          <a:bodyPr/>
          <a:lstStyle/>
          <a:p>
            <a:r>
              <a:rPr lang="en-GB" sz="4000" dirty="0">
                <a:solidFill>
                  <a:schemeClr val="tx1"/>
                </a:solidFill>
                <a:latin typeface="+mn-lt"/>
              </a:rPr>
              <a:t>Dangers in Validation</a:t>
            </a:r>
            <a:endParaRPr lang="en-US" sz="4000" dirty="0">
              <a:solidFill>
                <a:schemeClr val="tx1"/>
              </a:solidFill>
              <a:latin typeface="+mn-lt"/>
            </a:endParaRPr>
          </a:p>
        </p:txBody>
      </p:sp>
    </p:spTree>
    <p:extLst>
      <p:ext uri="{BB962C8B-B14F-4D97-AF65-F5344CB8AC3E}">
        <p14:creationId xmlns:p14="http://schemas.microsoft.com/office/powerpoint/2010/main" val="39597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9" y="2248349"/>
            <a:ext cx="7745505" cy="5267268"/>
          </a:xfrm>
        </p:spPr>
        <p:txBody>
          <a:bodyPr>
            <a:normAutofit fontScale="32500" lnSpcReduction="20000"/>
          </a:bodyPr>
          <a:lstStyle/>
          <a:p>
            <a:r>
              <a:rPr lang="en-US" sz="7400" b="1" dirty="0"/>
              <a:t>Market Analysis:</a:t>
            </a:r>
            <a:r>
              <a:rPr lang="en-GB" sz="7400" b="1" dirty="0"/>
              <a:t> </a:t>
            </a:r>
            <a:r>
              <a:rPr lang="en-GB" sz="7400" dirty="0"/>
              <a:t>existing published information </a:t>
            </a:r>
            <a:r>
              <a:rPr lang="en-GB" sz="7400" dirty="0" err="1"/>
              <a:t>eg</a:t>
            </a:r>
            <a:r>
              <a:rPr lang="en-GB" sz="7400" dirty="0"/>
              <a:t> market size and key trends.</a:t>
            </a:r>
          </a:p>
          <a:p>
            <a:r>
              <a:rPr lang="en-GB" sz="7400" dirty="0"/>
              <a:t>Is your product idea trending up, down or is it stagnant? Knowing where the market is going can help you make a more informed decision for your idea</a:t>
            </a:r>
          </a:p>
          <a:p>
            <a:r>
              <a:rPr lang="en-GB" sz="7400" b="1" dirty="0"/>
              <a:t>Primary</a:t>
            </a:r>
            <a:r>
              <a:rPr lang="en-GB" sz="7400" dirty="0"/>
              <a:t> research</a:t>
            </a:r>
            <a:r>
              <a:rPr lang="en-GB" sz="7400" b="1" dirty="0"/>
              <a:t> </a:t>
            </a:r>
            <a:r>
              <a:rPr lang="en-GB" sz="7400" dirty="0"/>
              <a:t>is that  which you go out and collect yourself. Examples include surveys, interviews, observations i.e. new data</a:t>
            </a:r>
          </a:p>
          <a:p>
            <a:r>
              <a:rPr lang="en-US" sz="7400" b="1" dirty="0"/>
              <a:t>Secondary </a:t>
            </a:r>
            <a:r>
              <a:rPr lang="en-US" sz="7400" dirty="0"/>
              <a:t>research: The work of others i.e. already published. An </a:t>
            </a:r>
            <a:r>
              <a:rPr lang="en-GB" sz="7400" dirty="0"/>
              <a:t>audit of the market place where you will operate </a:t>
            </a:r>
          </a:p>
          <a:p>
            <a:r>
              <a:rPr lang="en-US" sz="7400" dirty="0"/>
              <a:t>Competitor Audit &amp; Analysis</a:t>
            </a:r>
            <a:r>
              <a:rPr lang="en-GB" sz="7400" b="1" dirty="0">
                <a:solidFill>
                  <a:schemeClr val="tx1"/>
                </a:solidFill>
              </a:rPr>
              <a:t> </a:t>
            </a:r>
            <a:r>
              <a:rPr lang="en-GB" sz="7400" dirty="0">
                <a:solidFill>
                  <a:schemeClr val="tx1"/>
                </a:solidFill>
              </a:rPr>
              <a:t>can both be primary and secondary</a:t>
            </a:r>
            <a:r>
              <a:rPr lang="en-GB" sz="7400" dirty="0">
                <a:solidFill>
                  <a:srgbClr val="C00000"/>
                </a:solidFill>
              </a:rPr>
              <a:t>. </a:t>
            </a:r>
            <a:endParaRPr lang="en-GB" sz="7200" dirty="0"/>
          </a:p>
          <a:p>
            <a:endParaRPr lang="en-GB" sz="7200" b="1" dirty="0"/>
          </a:p>
          <a:p>
            <a:endParaRPr lang="en-GB" sz="7200" dirty="0"/>
          </a:p>
          <a:p>
            <a:endParaRPr lang="en-GB" sz="4700" dirty="0"/>
          </a:p>
          <a:p>
            <a:endParaRPr lang="en-US" dirty="0"/>
          </a:p>
        </p:txBody>
      </p:sp>
      <p:sp>
        <p:nvSpPr>
          <p:cNvPr id="3" name="Title 2"/>
          <p:cNvSpPr>
            <a:spLocks noGrp="1"/>
          </p:cNvSpPr>
          <p:nvPr>
            <p:ph type="title"/>
          </p:nvPr>
        </p:nvSpPr>
        <p:spPr/>
        <p:txBody>
          <a:bodyPr/>
          <a:lstStyle/>
          <a:p>
            <a:r>
              <a:rPr lang="en-US" sz="4000" dirty="0">
                <a:solidFill>
                  <a:schemeClr val="tx1"/>
                </a:solidFill>
                <a:latin typeface="+mn-lt"/>
              </a:rPr>
              <a:t>Market Research Types</a:t>
            </a:r>
          </a:p>
        </p:txBody>
      </p:sp>
    </p:spTree>
    <p:extLst>
      <p:ext uri="{BB962C8B-B14F-4D97-AF65-F5344CB8AC3E}">
        <p14:creationId xmlns:p14="http://schemas.microsoft.com/office/powerpoint/2010/main" val="1474521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9" y="2248349"/>
            <a:ext cx="7745505" cy="5267268"/>
          </a:xfrm>
        </p:spPr>
        <p:txBody>
          <a:bodyPr>
            <a:normAutofit/>
          </a:bodyPr>
          <a:lstStyle/>
          <a:p>
            <a:pPr lvl="0"/>
            <a:r>
              <a:rPr lang="en-GB" sz="2400" dirty="0">
                <a:solidFill>
                  <a:schemeClr val="tx1"/>
                </a:solidFill>
              </a:rPr>
              <a:t>Firstly, look to your competition to better understand demand and potential product appeal. </a:t>
            </a:r>
          </a:p>
          <a:p>
            <a:pPr lvl="0"/>
            <a:r>
              <a:rPr lang="en-GB" sz="2400" dirty="0">
                <a:solidFill>
                  <a:schemeClr val="tx1"/>
                </a:solidFill>
              </a:rPr>
              <a:t>Although you’ll probably never know exactly how well</a:t>
            </a:r>
          </a:p>
          <a:p>
            <a:pPr lvl="0"/>
            <a:r>
              <a:rPr lang="en-GB" sz="2400" dirty="0">
                <a:solidFill>
                  <a:schemeClr val="tx1"/>
                </a:solidFill>
              </a:rPr>
              <a:t>Many think competition is bad, especially if someone has “beat you to it”, built and marketed your idea before you</a:t>
            </a:r>
          </a:p>
          <a:p>
            <a:r>
              <a:rPr lang="en-GB" sz="2400" dirty="0">
                <a:solidFill>
                  <a:schemeClr val="tx1"/>
                </a:solidFill>
              </a:rPr>
              <a:t>Entrepreneurs, however, know that competition is a good thing—especially if you find a product like yours before you spend time and money to create it. </a:t>
            </a:r>
          </a:p>
          <a:p>
            <a:r>
              <a:rPr lang="en-GB" sz="2400" dirty="0">
                <a:solidFill>
                  <a:schemeClr val="tx1"/>
                </a:solidFill>
              </a:rPr>
              <a:t>Because someone else has already spent the time and money to validate that idea for you.</a:t>
            </a:r>
            <a:br>
              <a:rPr lang="en-GB" sz="2400" dirty="0">
                <a:solidFill>
                  <a:schemeClr val="tx1"/>
                </a:solidFill>
              </a:rPr>
            </a:br>
            <a:endParaRPr lang="en-GB" sz="2400" b="1" dirty="0">
              <a:solidFill>
                <a:schemeClr val="tx1"/>
              </a:solidFill>
            </a:endParaRPr>
          </a:p>
          <a:p>
            <a:endParaRPr lang="en-GB" sz="7200" dirty="0"/>
          </a:p>
          <a:p>
            <a:endParaRPr lang="en-GB" sz="4700" dirty="0"/>
          </a:p>
          <a:p>
            <a:endParaRPr lang="en-US" dirty="0"/>
          </a:p>
        </p:txBody>
      </p:sp>
      <p:sp>
        <p:nvSpPr>
          <p:cNvPr id="3" name="Title 2"/>
          <p:cNvSpPr>
            <a:spLocks noGrp="1"/>
          </p:cNvSpPr>
          <p:nvPr>
            <p:ph type="title"/>
          </p:nvPr>
        </p:nvSpPr>
        <p:spPr/>
        <p:txBody>
          <a:bodyPr/>
          <a:lstStyle/>
          <a:p>
            <a:r>
              <a:rPr lang="en-US" sz="4000" dirty="0">
                <a:solidFill>
                  <a:schemeClr val="tx1"/>
                </a:solidFill>
              </a:rPr>
              <a:t>Research Validation-Competition</a:t>
            </a:r>
          </a:p>
        </p:txBody>
      </p:sp>
    </p:spTree>
    <p:extLst>
      <p:ext uri="{BB962C8B-B14F-4D97-AF65-F5344CB8AC3E}">
        <p14:creationId xmlns:p14="http://schemas.microsoft.com/office/powerpoint/2010/main" val="1798994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9" y="2248349"/>
            <a:ext cx="7745505" cy="4741999"/>
          </a:xfrm>
        </p:spPr>
        <p:txBody>
          <a:bodyPr>
            <a:normAutofit fontScale="92500" lnSpcReduction="20000"/>
          </a:bodyPr>
          <a:lstStyle/>
          <a:p>
            <a:pPr marL="0" indent="0">
              <a:buNone/>
            </a:pPr>
            <a:r>
              <a:rPr lang="en-GB" sz="2000" b="1" dirty="0">
                <a:solidFill>
                  <a:schemeClr val="tx1"/>
                </a:solidFill>
              </a:rPr>
              <a:t>      Quantitative research: </a:t>
            </a:r>
          </a:p>
          <a:p>
            <a:r>
              <a:rPr lang="en-GB" sz="2000" dirty="0">
                <a:solidFill>
                  <a:schemeClr val="tx1"/>
                </a:solidFill>
              </a:rPr>
              <a:t>Surveys on line (Survey Monkey) or random, face to face. Identify information needed and then the questions to obtain that information. </a:t>
            </a:r>
          </a:p>
          <a:p>
            <a:endParaRPr lang="en-GB" sz="2000" dirty="0">
              <a:solidFill>
                <a:schemeClr val="tx1"/>
              </a:solidFill>
            </a:endParaRPr>
          </a:p>
          <a:p>
            <a:r>
              <a:rPr lang="en-GB" sz="2000" dirty="0">
                <a:solidFill>
                  <a:schemeClr val="tx1"/>
                </a:solidFill>
              </a:rPr>
              <a:t>When designing a questionnaire or survey,  test/pilot the questions asked and that the proposition is understood. </a:t>
            </a:r>
          </a:p>
          <a:p>
            <a:endParaRPr lang="en-GB" sz="2000" dirty="0">
              <a:solidFill>
                <a:schemeClr val="tx1"/>
              </a:solidFill>
            </a:endParaRPr>
          </a:p>
          <a:p>
            <a:r>
              <a:rPr lang="en-GB" sz="2000" dirty="0">
                <a:solidFill>
                  <a:schemeClr val="tx1"/>
                </a:solidFill>
              </a:rPr>
              <a:t>Do they want feedback and some may ask when your services will be available. </a:t>
            </a:r>
          </a:p>
          <a:p>
            <a:pPr marL="0" indent="0">
              <a:buNone/>
            </a:pPr>
            <a:endParaRPr lang="en-GB" sz="2000" b="1" dirty="0">
              <a:solidFill>
                <a:schemeClr val="tx1"/>
              </a:solidFill>
            </a:endParaRPr>
          </a:p>
          <a:p>
            <a:r>
              <a:rPr lang="en-GB" sz="2000" b="1" dirty="0">
                <a:solidFill>
                  <a:schemeClr val="tx1"/>
                </a:solidFill>
              </a:rPr>
              <a:t>Remember, potential purchasers provide valuable validation feedback </a:t>
            </a:r>
            <a:r>
              <a:rPr lang="en-GB" sz="2000" dirty="0">
                <a:solidFill>
                  <a:schemeClr val="tx1"/>
                </a:solidFill>
              </a:rPr>
              <a:t>. </a:t>
            </a:r>
            <a:endParaRPr lang="en-GB" sz="2000" b="1" dirty="0">
              <a:solidFill>
                <a:schemeClr val="tx1"/>
              </a:solidFill>
            </a:endParaRPr>
          </a:p>
          <a:p>
            <a:pPr lvl="0"/>
            <a:r>
              <a:rPr lang="en-GB" sz="2000" dirty="0">
                <a:solidFill>
                  <a:schemeClr val="tx1"/>
                </a:solidFill>
              </a:rPr>
              <a:t>Unfortunately, validating a product idea with prospective customers is subjective. There is no black and white answer. </a:t>
            </a:r>
            <a:br>
              <a:rPr lang="en-GB" sz="2000" dirty="0">
                <a:solidFill>
                  <a:schemeClr val="tx1"/>
                </a:solidFill>
              </a:rPr>
            </a:br>
            <a:endParaRPr lang="en-GB" sz="2000" dirty="0">
              <a:solidFill>
                <a:schemeClr val="tx1"/>
              </a:solidFill>
            </a:endParaRPr>
          </a:p>
          <a:p>
            <a:pPr lvl="0"/>
            <a:r>
              <a:rPr lang="en-GB" sz="2000" dirty="0">
                <a:solidFill>
                  <a:schemeClr val="tx1"/>
                </a:solidFill>
              </a:rPr>
              <a:t>As people are generally nice and want to please you (especially friends and family) you need to be careful about accepting their answers at face value.</a:t>
            </a:r>
          </a:p>
          <a:p>
            <a:endParaRPr lang="en-GB" dirty="0"/>
          </a:p>
          <a:p>
            <a:endParaRPr lang="en-GB" dirty="0"/>
          </a:p>
          <a:p>
            <a:endParaRPr lang="en-GB" dirty="0"/>
          </a:p>
          <a:p>
            <a:endParaRPr lang="en-US" dirty="0"/>
          </a:p>
        </p:txBody>
      </p:sp>
      <p:sp>
        <p:nvSpPr>
          <p:cNvPr id="3" name="Title 2"/>
          <p:cNvSpPr>
            <a:spLocks noGrp="1"/>
          </p:cNvSpPr>
          <p:nvPr>
            <p:ph type="title"/>
          </p:nvPr>
        </p:nvSpPr>
        <p:spPr/>
        <p:txBody>
          <a:bodyPr/>
          <a:lstStyle/>
          <a:p>
            <a:r>
              <a:rPr lang="en-US" sz="4000" dirty="0">
                <a:solidFill>
                  <a:schemeClr val="tx1"/>
                </a:solidFill>
                <a:latin typeface="+mn-lt"/>
              </a:rPr>
              <a:t>Research Validation</a:t>
            </a:r>
          </a:p>
        </p:txBody>
      </p:sp>
    </p:spTree>
    <p:extLst>
      <p:ext uri="{BB962C8B-B14F-4D97-AF65-F5344CB8AC3E}">
        <p14:creationId xmlns:p14="http://schemas.microsoft.com/office/powerpoint/2010/main" val="35101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257175" indent="-257175">
              <a:buFont typeface="Arial" panose="020B0604020202020204" pitchFamily="34" charset="0"/>
              <a:buChar char="•"/>
            </a:pPr>
            <a:r>
              <a:rPr lang="en-GB"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Conduct at least 10 per person in your group at random in different parts of the island</a:t>
            </a:r>
          </a:p>
          <a:p>
            <a:pPr marL="257175" indent="-257175">
              <a:buFont typeface="Arial" panose="020B0604020202020204" pitchFamily="34" charset="0"/>
              <a:buChar char="•"/>
            </a:pPr>
            <a:endParaRPr lang="en-GB" sz="22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buFont typeface="Arial" panose="020B0604020202020204" pitchFamily="34" charset="0"/>
              <a:buChar char="•"/>
            </a:pPr>
            <a:r>
              <a:rPr lang="en-GB"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tell interviewees that you are students at MCAST and this project is part of your degree. Ask to take a few minutes of their time</a:t>
            </a:r>
          </a:p>
          <a:p>
            <a:pPr marL="257175" indent="-257175">
              <a:buFont typeface="Arial" panose="020B0604020202020204" pitchFamily="34" charset="0"/>
              <a:buChar char="•"/>
            </a:pPr>
            <a:endParaRPr lang="en-GB" sz="22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buFont typeface="Arial" panose="020B0604020202020204" pitchFamily="34" charset="0"/>
              <a:buChar char="•"/>
            </a:pPr>
            <a:r>
              <a:rPr lang="en-GB"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how their time will help you offer something that customers may want </a:t>
            </a:r>
          </a:p>
          <a:p>
            <a:pPr marL="257175" indent="-257175">
              <a:buFont typeface="Arial" panose="020B0604020202020204" pitchFamily="34" charset="0"/>
              <a:buChar char="•"/>
            </a:pPr>
            <a:endParaRPr lang="en-GB" sz="22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buFont typeface="Arial" panose="020B0604020202020204" pitchFamily="34" charset="0"/>
              <a:buChar char="•"/>
            </a:pPr>
            <a:r>
              <a:rPr lang="en-GB"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that you are not selling anything to them </a:t>
            </a:r>
          </a:p>
          <a:p>
            <a:pPr marL="257175" indent="-257175">
              <a:buFont typeface="Arial" panose="020B0604020202020204" pitchFamily="34" charset="0"/>
              <a:buChar char="•"/>
            </a:pPr>
            <a:endParaRPr lang="en-GB" sz="22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buFont typeface="Arial" panose="020B0604020202020204" pitchFamily="34" charset="0"/>
              <a:buChar char="•"/>
            </a:pPr>
            <a:r>
              <a:rPr lang="en-GB"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how their feedback is valued. </a:t>
            </a:r>
          </a:p>
          <a:p>
            <a:pPr marL="257175" indent="-257175">
              <a:buFont typeface="Arial" panose="020B0604020202020204" pitchFamily="34" charset="0"/>
              <a:buChar char="•"/>
            </a:pPr>
            <a:endParaRPr lang="en-GB" sz="22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buFont typeface="Arial" panose="020B0604020202020204" pitchFamily="34" charset="0"/>
              <a:buChar char="•"/>
            </a:pPr>
            <a:r>
              <a:rPr lang="en-GB" sz="2200" i="1" dirty="0">
                <a:solidFill>
                  <a:schemeClr val="tx1"/>
                </a:solidFill>
                <a:latin typeface="Calibri" panose="020F0502020204030204" pitchFamily="34" charset="0"/>
                <a:ea typeface="Calibri" panose="020F0502020204030204" pitchFamily="34" charset="0"/>
                <a:cs typeface="Times New Roman" panose="02020603050405020304" pitchFamily="18" charset="0"/>
              </a:rPr>
              <a:t>People like knowing that their opinion matters </a:t>
            </a:r>
            <a:endParaRPr lang="en-GB" sz="2200" dirty="0">
              <a:solidFill>
                <a:schemeClr val="tx1"/>
              </a:solidFill>
            </a:endParaRPr>
          </a:p>
          <a:p>
            <a:pPr marL="257175" indent="-257175">
              <a:buFont typeface="Arial" panose="020B0604020202020204" pitchFamily="34" charset="0"/>
              <a:buChar char="•"/>
            </a:pPr>
            <a:endPar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buFont typeface="Arial" panose="020B0604020202020204" pitchFamily="34" charset="0"/>
              <a:buChar char="•"/>
            </a:pPr>
            <a:endPar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buFont typeface="Arial" panose="020B0604020202020204" pitchFamily="34" charset="0"/>
              <a:buChar char="•"/>
            </a:pPr>
            <a:endPar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3" name="Title 2"/>
          <p:cNvSpPr>
            <a:spLocks noGrp="1"/>
          </p:cNvSpPr>
          <p:nvPr>
            <p:ph type="title"/>
          </p:nvPr>
        </p:nvSpPr>
        <p:spPr/>
        <p:txBody>
          <a:bodyPr/>
          <a:lstStyle/>
          <a:p>
            <a:r>
              <a:rPr lang="en-US" sz="4000" dirty="0">
                <a:solidFill>
                  <a:schemeClr val="tx1"/>
                </a:solidFill>
                <a:latin typeface="+mn-lt"/>
              </a:rPr>
              <a:t>Conducting Quantitative Intervi</a:t>
            </a:r>
            <a:r>
              <a:rPr lang="en-US" dirty="0"/>
              <a:t>ews</a:t>
            </a:r>
          </a:p>
        </p:txBody>
      </p:sp>
    </p:spTree>
    <p:extLst>
      <p:ext uri="{BB962C8B-B14F-4D97-AF65-F5344CB8AC3E}">
        <p14:creationId xmlns:p14="http://schemas.microsoft.com/office/powerpoint/2010/main" val="198651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08610" lvl="1" indent="0">
              <a:buNone/>
            </a:pPr>
            <a:r>
              <a:rPr lang="en-GB" sz="2000" b="1" dirty="0"/>
              <a:t>Digital marketing tools and social networks can assist in developing a leads acquisition and validation strategy</a:t>
            </a:r>
            <a:r>
              <a:rPr lang="en-GB" sz="2000" dirty="0"/>
              <a:t>.</a:t>
            </a:r>
          </a:p>
          <a:p>
            <a:pPr marL="308610" lvl="1" indent="0">
              <a:buNone/>
            </a:pPr>
            <a:endParaRPr lang="en-GB" sz="1100" dirty="0"/>
          </a:p>
          <a:p>
            <a:r>
              <a:rPr lang="en-GB" dirty="0"/>
              <a:t> </a:t>
            </a:r>
            <a:r>
              <a:rPr lang="en-GB" sz="2000" dirty="0">
                <a:solidFill>
                  <a:schemeClr val="tx1"/>
                </a:solidFill>
              </a:rPr>
              <a:t>A Facebook page and Ads can help estimate target market size and build a list of potential customers. This validates your idea by thinking about your target audience and checking whether there are enough people to sell to. Link to a web site.</a:t>
            </a:r>
          </a:p>
          <a:p>
            <a:endParaRPr lang="en-GB" sz="2000" dirty="0">
              <a:solidFill>
                <a:schemeClr val="tx1"/>
              </a:solidFill>
            </a:endParaRPr>
          </a:p>
          <a:p>
            <a:r>
              <a:rPr lang="en-GB" sz="2000" dirty="0">
                <a:solidFill>
                  <a:schemeClr val="tx1"/>
                </a:solidFill>
              </a:rPr>
              <a:t>Ask Facebook likes to send you their email address</a:t>
            </a:r>
          </a:p>
          <a:p>
            <a:endParaRPr lang="en-GB" sz="2000" b="1" dirty="0">
              <a:solidFill>
                <a:schemeClr val="tx1"/>
              </a:solidFill>
            </a:endParaRPr>
          </a:p>
          <a:p>
            <a:r>
              <a:rPr lang="en-GB" sz="2000" dirty="0">
                <a:solidFill>
                  <a:schemeClr val="tx1"/>
                </a:solidFill>
              </a:rPr>
              <a:t>Develop a web site, a booking form, a phone number, and run some Google pay-per-click ads and see what the conversion rate would be if you had the product.</a:t>
            </a:r>
          </a:p>
          <a:p>
            <a:endParaRPr lang="en-US" dirty="0"/>
          </a:p>
        </p:txBody>
      </p:sp>
      <p:sp>
        <p:nvSpPr>
          <p:cNvPr id="3" name="Title 2"/>
          <p:cNvSpPr>
            <a:spLocks noGrp="1"/>
          </p:cNvSpPr>
          <p:nvPr>
            <p:ph type="title"/>
          </p:nvPr>
        </p:nvSpPr>
        <p:spPr/>
        <p:txBody>
          <a:bodyPr/>
          <a:lstStyle/>
          <a:p>
            <a:r>
              <a:rPr lang="en-US" sz="4000" dirty="0">
                <a:solidFill>
                  <a:schemeClr val="tx1"/>
                </a:solidFill>
                <a:latin typeface="+mn-lt"/>
              </a:rPr>
              <a:t>Digital Marketing 1</a:t>
            </a:r>
            <a:br>
              <a:rPr lang="en-US" dirty="0"/>
            </a:br>
            <a:endParaRPr lang="en-US" dirty="0"/>
          </a:p>
        </p:txBody>
      </p:sp>
    </p:spTree>
    <p:extLst>
      <p:ext uri="{BB962C8B-B14F-4D97-AF65-F5344CB8AC3E}">
        <p14:creationId xmlns:p14="http://schemas.microsoft.com/office/powerpoint/2010/main" val="336129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764F3E-9684-46DD-95EF-A867EA20085D}"/>
              </a:ext>
            </a:extLst>
          </p:cNvPr>
          <p:cNvSpPr>
            <a:spLocks noGrp="1"/>
          </p:cNvSpPr>
          <p:nvPr>
            <p:ph idx="1"/>
          </p:nvPr>
        </p:nvSpPr>
        <p:spPr/>
        <p:txBody>
          <a:bodyPr>
            <a:normAutofit/>
          </a:bodyPr>
          <a:lstStyle/>
          <a:p>
            <a:r>
              <a:rPr lang="en-GB" sz="3200" dirty="0">
                <a:solidFill>
                  <a:schemeClr val="tx1"/>
                </a:solidFill>
              </a:rPr>
              <a:t>Entrepreneurship, the “</a:t>
            </a:r>
            <a:r>
              <a:rPr lang="en-GB" sz="3200" b="1" dirty="0">
                <a:solidFill>
                  <a:schemeClr val="tx1"/>
                </a:solidFill>
              </a:rPr>
              <a:t>pursuit of opportunity</a:t>
            </a:r>
            <a:r>
              <a:rPr lang="en-GB" sz="3200" dirty="0">
                <a:solidFill>
                  <a:schemeClr val="tx1"/>
                </a:solidFill>
              </a:rPr>
              <a:t> beyond resources controlled</a:t>
            </a:r>
            <a:r>
              <a:rPr lang="en-GB" sz="3200" dirty="0"/>
              <a:t>.”</a:t>
            </a:r>
          </a:p>
          <a:p>
            <a:r>
              <a:rPr lang="en-GB" sz="3200" dirty="0">
                <a:solidFill>
                  <a:schemeClr val="tx1"/>
                </a:solidFill>
              </a:rPr>
              <a:t>Anyone can come up with an idea</a:t>
            </a:r>
          </a:p>
          <a:p>
            <a:r>
              <a:rPr lang="en-GB" sz="3200" dirty="0">
                <a:solidFill>
                  <a:schemeClr val="tx1"/>
                </a:solidFill>
              </a:rPr>
              <a:t>“But my idea is so great. Once they use it, they’ll buy it!” </a:t>
            </a:r>
          </a:p>
          <a:p>
            <a:r>
              <a:rPr lang="en-GB" sz="3200" b="1" dirty="0"/>
              <a:t>But without a market, there is no business</a:t>
            </a:r>
          </a:p>
          <a:p>
            <a:endParaRPr lang="en-GB" sz="2800" dirty="0"/>
          </a:p>
        </p:txBody>
      </p:sp>
      <p:sp>
        <p:nvSpPr>
          <p:cNvPr id="3" name="Title 2">
            <a:extLst>
              <a:ext uri="{FF2B5EF4-FFF2-40B4-BE49-F238E27FC236}">
                <a16:creationId xmlns:a16="http://schemas.microsoft.com/office/drawing/2014/main" id="{F3655FAF-6840-441B-83CC-ACF5ED867C06}"/>
              </a:ext>
            </a:extLst>
          </p:cNvPr>
          <p:cNvSpPr>
            <a:spLocks noGrp="1"/>
          </p:cNvSpPr>
          <p:nvPr>
            <p:ph type="title"/>
          </p:nvPr>
        </p:nvSpPr>
        <p:spPr/>
        <p:txBody>
          <a:bodyPr/>
          <a:lstStyle/>
          <a:p>
            <a:r>
              <a:rPr lang="en-GB" sz="4000" dirty="0">
                <a:solidFill>
                  <a:schemeClr val="tx1"/>
                </a:solidFill>
                <a:latin typeface="+mn-lt"/>
              </a:rPr>
              <a:t>From Idea to Market Fit</a:t>
            </a:r>
            <a:br>
              <a:rPr lang="en-GB" dirty="0">
                <a:latin typeface="+mn-lt"/>
              </a:rPr>
            </a:br>
            <a:endParaRPr lang="en-GB" dirty="0">
              <a:latin typeface="+mn-lt"/>
            </a:endParaRPr>
          </a:p>
        </p:txBody>
      </p:sp>
    </p:spTree>
    <p:extLst>
      <p:ext uri="{BB962C8B-B14F-4D97-AF65-F5344CB8AC3E}">
        <p14:creationId xmlns:p14="http://schemas.microsoft.com/office/powerpoint/2010/main" val="2075479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FD229F-94B3-4FD8-B7F6-59FB6F171A0A}"/>
              </a:ext>
            </a:extLst>
          </p:cNvPr>
          <p:cNvSpPr>
            <a:spLocks noGrp="1"/>
          </p:cNvSpPr>
          <p:nvPr>
            <p:ph idx="1"/>
          </p:nvPr>
        </p:nvSpPr>
        <p:spPr/>
        <p:txBody>
          <a:bodyPr>
            <a:normAutofit lnSpcReduction="10000"/>
          </a:bodyPr>
          <a:lstStyle/>
          <a:p>
            <a:r>
              <a:rPr lang="en-GB" sz="2000" dirty="0">
                <a:solidFill>
                  <a:schemeClr val="tx1"/>
                </a:solidFill>
              </a:rPr>
              <a:t>Who is currently selling your potential product; do Google searches for your product idea. </a:t>
            </a:r>
          </a:p>
          <a:p>
            <a:r>
              <a:rPr lang="en-GB" sz="2000" dirty="0">
                <a:solidFill>
                  <a:schemeClr val="tx1"/>
                </a:solidFill>
              </a:rPr>
              <a:t>Think like a potential customer; search for terms they would actually use. </a:t>
            </a:r>
          </a:p>
          <a:p>
            <a:r>
              <a:rPr lang="en-GB" sz="2000" dirty="0">
                <a:solidFill>
                  <a:schemeClr val="tx1"/>
                </a:solidFill>
              </a:rPr>
              <a:t>Review type of content Is ranking. look at the largest search term in your product area, “in Google to see what type of content is currently taking the top spots. </a:t>
            </a:r>
          </a:p>
          <a:p>
            <a:r>
              <a:rPr lang="en-GB" sz="2000" b="1" dirty="0">
                <a:solidFill>
                  <a:schemeClr val="tx1"/>
                </a:solidFill>
              </a:rPr>
              <a:t>Product reviews</a:t>
            </a:r>
            <a:endParaRPr lang="en-GB" sz="2000" dirty="0">
              <a:solidFill>
                <a:schemeClr val="tx1"/>
              </a:solidFill>
            </a:endParaRPr>
          </a:p>
          <a:p>
            <a:r>
              <a:rPr lang="en-GB" sz="2000" b="1" dirty="0">
                <a:solidFill>
                  <a:schemeClr val="tx1"/>
                </a:solidFill>
              </a:rPr>
              <a:t> </a:t>
            </a:r>
            <a:r>
              <a:rPr lang="en-GB" sz="2000" dirty="0">
                <a:solidFill>
                  <a:schemeClr val="tx1"/>
                </a:solidFill>
              </a:rPr>
              <a:t>To further validate the popularity, appeal and usefulness of look at some reviews. This will indicate areas of customer happiness, benefit and concern relating to both the product and seller which will help you identify how you can develop a better product and service proposition.</a:t>
            </a:r>
          </a:p>
          <a:p>
            <a:pPr lvl="0"/>
            <a:endParaRPr lang="en-GB" dirty="0"/>
          </a:p>
          <a:p>
            <a:endParaRPr lang="en-GB" dirty="0"/>
          </a:p>
        </p:txBody>
      </p:sp>
      <p:sp>
        <p:nvSpPr>
          <p:cNvPr id="3" name="Title 2">
            <a:extLst>
              <a:ext uri="{FF2B5EF4-FFF2-40B4-BE49-F238E27FC236}">
                <a16:creationId xmlns:a16="http://schemas.microsoft.com/office/drawing/2014/main" id="{F3CE2D2E-2723-4A55-9338-9E3877763F77}"/>
              </a:ext>
            </a:extLst>
          </p:cNvPr>
          <p:cNvSpPr>
            <a:spLocks noGrp="1"/>
          </p:cNvSpPr>
          <p:nvPr>
            <p:ph type="title"/>
          </p:nvPr>
        </p:nvSpPr>
        <p:spPr/>
        <p:txBody>
          <a:bodyPr/>
          <a:lstStyle/>
          <a:p>
            <a:r>
              <a:rPr lang="en-GB" sz="4000" dirty="0">
                <a:solidFill>
                  <a:schemeClr val="tx1"/>
                </a:solidFill>
                <a:latin typeface="+mn-lt"/>
              </a:rPr>
              <a:t>Digital Marketing</a:t>
            </a:r>
            <a:br>
              <a:rPr lang="en-GB" sz="4000" dirty="0">
                <a:solidFill>
                  <a:schemeClr val="tx1"/>
                </a:solidFill>
                <a:latin typeface="+mn-lt"/>
              </a:rPr>
            </a:br>
            <a:r>
              <a:rPr lang="en-GB" sz="4000" dirty="0">
                <a:solidFill>
                  <a:schemeClr val="tx1"/>
                </a:solidFill>
                <a:latin typeface="+mn-lt"/>
              </a:rPr>
              <a:t>Uncovering Your Competitors</a:t>
            </a:r>
            <a:br>
              <a:rPr lang="en-GB" dirty="0"/>
            </a:br>
            <a:endParaRPr lang="en-GB" dirty="0"/>
          </a:p>
        </p:txBody>
      </p:sp>
    </p:spTree>
    <p:extLst>
      <p:ext uri="{BB962C8B-B14F-4D97-AF65-F5344CB8AC3E}">
        <p14:creationId xmlns:p14="http://schemas.microsoft.com/office/powerpoint/2010/main" val="1714562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FD229F-94B3-4FD8-B7F6-59FB6F171A0A}"/>
              </a:ext>
            </a:extLst>
          </p:cNvPr>
          <p:cNvSpPr>
            <a:spLocks noGrp="1"/>
          </p:cNvSpPr>
          <p:nvPr>
            <p:ph idx="1"/>
          </p:nvPr>
        </p:nvSpPr>
        <p:spPr>
          <a:xfrm>
            <a:off x="699249" y="2248350"/>
            <a:ext cx="7745505" cy="4304850"/>
          </a:xfrm>
        </p:spPr>
        <p:txBody>
          <a:bodyPr>
            <a:normAutofit lnSpcReduction="10000"/>
          </a:bodyPr>
          <a:lstStyle/>
          <a:p>
            <a:r>
              <a:rPr lang="en-GB" sz="2000" dirty="0">
                <a:solidFill>
                  <a:schemeClr val="tx1"/>
                </a:solidFill>
              </a:rPr>
              <a:t>Use free online tools like </a:t>
            </a:r>
            <a:r>
              <a:rPr lang="en-GB" sz="2000" b="1" dirty="0" err="1">
                <a:solidFill>
                  <a:schemeClr val="tx1"/>
                </a:solidFill>
              </a:rPr>
              <a:t>SimilarWeb</a:t>
            </a:r>
            <a:r>
              <a:rPr lang="en-GB" sz="2000" dirty="0">
                <a:solidFill>
                  <a:schemeClr val="tx1"/>
                </a:solidFill>
              </a:rPr>
              <a:t> and </a:t>
            </a:r>
            <a:r>
              <a:rPr lang="en-GB" sz="2000" b="1" dirty="0">
                <a:solidFill>
                  <a:schemeClr val="tx1"/>
                </a:solidFill>
              </a:rPr>
              <a:t>SEMrush</a:t>
            </a:r>
            <a:r>
              <a:rPr lang="en-GB" sz="2000" dirty="0">
                <a:solidFill>
                  <a:schemeClr val="tx1"/>
                </a:solidFill>
              </a:rPr>
              <a:t> to uncover competitors. </a:t>
            </a:r>
          </a:p>
          <a:p>
            <a:r>
              <a:rPr lang="en-GB" sz="2000" dirty="0">
                <a:solidFill>
                  <a:schemeClr val="tx1"/>
                </a:solidFill>
              </a:rPr>
              <a:t> Provide additional details about your potential competitors including:</a:t>
            </a:r>
          </a:p>
          <a:p>
            <a:pPr lvl="2"/>
            <a:r>
              <a:rPr lang="en-GB" sz="2000" dirty="0">
                <a:solidFill>
                  <a:schemeClr val="tx1"/>
                </a:solidFill>
              </a:rPr>
              <a:t>Traffic Overview &amp; Geography of Traffic</a:t>
            </a:r>
          </a:p>
          <a:p>
            <a:pPr lvl="2"/>
            <a:r>
              <a:rPr lang="en-GB" sz="2000" dirty="0">
                <a:solidFill>
                  <a:schemeClr val="tx1"/>
                </a:solidFill>
              </a:rPr>
              <a:t>Referring Websites</a:t>
            </a:r>
          </a:p>
          <a:p>
            <a:pPr lvl="2"/>
            <a:r>
              <a:rPr lang="en-GB" sz="2000" dirty="0">
                <a:solidFill>
                  <a:schemeClr val="tx1"/>
                </a:solidFill>
              </a:rPr>
              <a:t>Search Keywords (Organic and Paid)</a:t>
            </a:r>
          </a:p>
          <a:p>
            <a:pPr lvl="2"/>
            <a:r>
              <a:rPr lang="en-GB" sz="2000" dirty="0">
                <a:solidFill>
                  <a:schemeClr val="tx1"/>
                </a:solidFill>
              </a:rPr>
              <a:t>Social Referrals</a:t>
            </a:r>
          </a:p>
          <a:p>
            <a:r>
              <a:rPr lang="en-GB" sz="2000" dirty="0">
                <a:solidFill>
                  <a:schemeClr val="tx1"/>
                </a:solidFill>
              </a:rPr>
              <a:t>Use  </a:t>
            </a:r>
            <a:r>
              <a:rPr lang="en-GB" sz="2000" b="1" dirty="0">
                <a:solidFill>
                  <a:schemeClr val="tx1"/>
                </a:solidFill>
              </a:rPr>
              <a:t>Who Is</a:t>
            </a:r>
            <a:r>
              <a:rPr lang="en-GB" sz="2000" dirty="0">
                <a:solidFill>
                  <a:schemeClr val="tx1"/>
                </a:solidFill>
              </a:rPr>
              <a:t> to find information particular domains; identify when registered.</a:t>
            </a:r>
          </a:p>
          <a:p>
            <a:r>
              <a:rPr lang="en-GB" sz="2000" dirty="0">
                <a:solidFill>
                  <a:schemeClr val="tx1"/>
                </a:solidFill>
              </a:rPr>
              <a:t> Both Twitter and Facebook will show you the creation dates of accounts. </a:t>
            </a:r>
          </a:p>
          <a:p>
            <a:pPr lvl="0"/>
            <a:r>
              <a:rPr lang="en-GB" sz="2000" dirty="0">
                <a:solidFill>
                  <a:schemeClr val="tx1"/>
                </a:solidFill>
              </a:rPr>
              <a:t>Use  </a:t>
            </a:r>
            <a:r>
              <a:rPr lang="en-GB" sz="2000" b="1" dirty="0">
                <a:solidFill>
                  <a:schemeClr val="tx1"/>
                </a:solidFill>
              </a:rPr>
              <a:t>Status People</a:t>
            </a:r>
            <a:r>
              <a:rPr lang="en-GB" sz="2000" dirty="0">
                <a:solidFill>
                  <a:schemeClr val="tx1"/>
                </a:solidFill>
              </a:rPr>
              <a:t> to review Twitter accounts for fake followers. This can give you a better idea of it’s authenticity</a:t>
            </a:r>
          </a:p>
          <a:p>
            <a:endParaRPr lang="en-GB" dirty="0"/>
          </a:p>
        </p:txBody>
      </p:sp>
      <p:sp>
        <p:nvSpPr>
          <p:cNvPr id="3" name="Title 2">
            <a:extLst>
              <a:ext uri="{FF2B5EF4-FFF2-40B4-BE49-F238E27FC236}">
                <a16:creationId xmlns:a16="http://schemas.microsoft.com/office/drawing/2014/main" id="{F3CE2D2E-2723-4A55-9338-9E3877763F77}"/>
              </a:ext>
            </a:extLst>
          </p:cNvPr>
          <p:cNvSpPr>
            <a:spLocks noGrp="1"/>
          </p:cNvSpPr>
          <p:nvPr>
            <p:ph type="title"/>
          </p:nvPr>
        </p:nvSpPr>
        <p:spPr/>
        <p:txBody>
          <a:bodyPr/>
          <a:lstStyle/>
          <a:p>
            <a:br>
              <a:rPr lang="en-GB" sz="4000" dirty="0"/>
            </a:br>
            <a:r>
              <a:rPr lang="en-GB" sz="4000" dirty="0">
                <a:solidFill>
                  <a:schemeClr val="tx1"/>
                </a:solidFill>
              </a:rPr>
              <a:t>Digital Marketing</a:t>
            </a:r>
            <a:br>
              <a:rPr lang="en-GB" sz="4000" dirty="0">
                <a:solidFill>
                  <a:schemeClr val="tx1"/>
                </a:solidFill>
                <a:latin typeface="+mn-lt"/>
              </a:rPr>
            </a:br>
            <a:r>
              <a:rPr lang="en-GB" sz="4000" dirty="0">
                <a:solidFill>
                  <a:schemeClr val="tx1"/>
                </a:solidFill>
                <a:latin typeface="+mn-lt"/>
              </a:rPr>
              <a:t>How Long in Business</a:t>
            </a:r>
            <a:r>
              <a:rPr lang="en-GB" sz="4000" dirty="0">
                <a:latin typeface="+mn-lt"/>
              </a:rPr>
              <a:t>?</a:t>
            </a:r>
            <a:br>
              <a:rPr lang="en-GB" sz="4000" i="1" dirty="0">
                <a:latin typeface="+mn-lt"/>
              </a:rPr>
            </a:br>
            <a:endParaRPr lang="en-GB" sz="4000" dirty="0">
              <a:latin typeface="+mn-lt"/>
            </a:endParaRPr>
          </a:p>
        </p:txBody>
      </p:sp>
    </p:spTree>
    <p:extLst>
      <p:ext uri="{BB962C8B-B14F-4D97-AF65-F5344CB8AC3E}">
        <p14:creationId xmlns:p14="http://schemas.microsoft.com/office/powerpoint/2010/main" val="96848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FD229F-94B3-4FD8-B7F6-59FB6F171A0A}"/>
              </a:ext>
            </a:extLst>
          </p:cNvPr>
          <p:cNvSpPr>
            <a:spLocks noGrp="1"/>
          </p:cNvSpPr>
          <p:nvPr>
            <p:ph idx="1"/>
          </p:nvPr>
        </p:nvSpPr>
        <p:spPr>
          <a:xfrm>
            <a:off x="699249" y="2248350"/>
            <a:ext cx="7745505" cy="4304850"/>
          </a:xfrm>
        </p:spPr>
        <p:txBody>
          <a:bodyPr>
            <a:noAutofit/>
          </a:bodyPr>
          <a:lstStyle/>
          <a:p>
            <a:pPr lvl="0"/>
            <a:r>
              <a:rPr lang="en-GB" sz="2800" b="1" dirty="0"/>
              <a:t>Social Chatter</a:t>
            </a:r>
            <a:endParaRPr lang="en-GB" sz="2800" dirty="0"/>
          </a:p>
          <a:p>
            <a:r>
              <a:rPr lang="en-GB" sz="2800" dirty="0">
                <a:solidFill>
                  <a:schemeClr val="tx1"/>
                </a:solidFill>
              </a:rPr>
              <a:t>What are your customers are saying about a product or your idea? Use info in your marketing communications </a:t>
            </a:r>
          </a:p>
          <a:p>
            <a:r>
              <a:rPr lang="en-GB" sz="2800" b="1" dirty="0">
                <a:solidFill>
                  <a:schemeClr val="tx1"/>
                </a:solidFill>
              </a:rPr>
              <a:t>Market Trends</a:t>
            </a:r>
            <a:endParaRPr lang="en-GB" sz="2800" dirty="0">
              <a:solidFill>
                <a:schemeClr val="tx1"/>
              </a:solidFill>
            </a:endParaRPr>
          </a:p>
          <a:p>
            <a:r>
              <a:rPr lang="en-GB" sz="2800" dirty="0">
                <a:solidFill>
                  <a:schemeClr val="tx1"/>
                </a:solidFill>
              </a:rPr>
              <a:t> </a:t>
            </a:r>
            <a:r>
              <a:rPr lang="en-GB" sz="2800" b="1" dirty="0">
                <a:solidFill>
                  <a:schemeClr val="tx1"/>
                </a:solidFill>
              </a:rPr>
              <a:t>Google Trends </a:t>
            </a:r>
            <a:r>
              <a:rPr lang="en-GB" sz="2800" dirty="0">
                <a:solidFill>
                  <a:schemeClr val="tx1"/>
                </a:solidFill>
              </a:rPr>
              <a:t>is a simple free web application allowing you to search for product related keywords, to better understand the trend based on Google searches over time.</a:t>
            </a:r>
          </a:p>
        </p:txBody>
      </p:sp>
      <p:sp>
        <p:nvSpPr>
          <p:cNvPr id="3" name="Title 2">
            <a:extLst>
              <a:ext uri="{FF2B5EF4-FFF2-40B4-BE49-F238E27FC236}">
                <a16:creationId xmlns:a16="http://schemas.microsoft.com/office/drawing/2014/main" id="{F3CE2D2E-2723-4A55-9338-9E3877763F77}"/>
              </a:ext>
            </a:extLst>
          </p:cNvPr>
          <p:cNvSpPr>
            <a:spLocks noGrp="1"/>
          </p:cNvSpPr>
          <p:nvPr>
            <p:ph type="title"/>
          </p:nvPr>
        </p:nvSpPr>
        <p:spPr/>
        <p:txBody>
          <a:bodyPr/>
          <a:lstStyle/>
          <a:p>
            <a:br>
              <a:rPr lang="en-GB" sz="4000" dirty="0">
                <a:latin typeface="+mn-lt"/>
              </a:rPr>
            </a:br>
            <a:r>
              <a:rPr lang="en-GB" sz="4000" dirty="0">
                <a:solidFill>
                  <a:schemeClr val="tx1"/>
                </a:solidFill>
                <a:latin typeface="+mn-lt"/>
              </a:rPr>
              <a:t>Digital Marketing</a:t>
            </a:r>
            <a:br>
              <a:rPr lang="en-GB" sz="4000" dirty="0">
                <a:solidFill>
                  <a:schemeClr val="tx1"/>
                </a:solidFill>
                <a:latin typeface="+mn-lt"/>
              </a:rPr>
            </a:br>
            <a:r>
              <a:rPr lang="en-GB" sz="4000" dirty="0">
                <a:solidFill>
                  <a:schemeClr val="tx1"/>
                </a:solidFill>
                <a:latin typeface="+mn-lt"/>
              </a:rPr>
              <a:t>Understand the Market</a:t>
            </a:r>
            <a:br>
              <a:rPr lang="en-GB" sz="4000" dirty="0">
                <a:latin typeface="+mn-lt"/>
              </a:rPr>
            </a:br>
            <a:endParaRPr lang="en-GB" sz="4000" dirty="0">
              <a:latin typeface="+mn-lt"/>
            </a:endParaRPr>
          </a:p>
        </p:txBody>
      </p:sp>
    </p:spTree>
    <p:extLst>
      <p:ext uri="{BB962C8B-B14F-4D97-AF65-F5344CB8AC3E}">
        <p14:creationId xmlns:p14="http://schemas.microsoft.com/office/powerpoint/2010/main" val="117188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FD229F-94B3-4FD8-B7F6-59FB6F171A0A}"/>
              </a:ext>
            </a:extLst>
          </p:cNvPr>
          <p:cNvSpPr>
            <a:spLocks noGrp="1"/>
          </p:cNvSpPr>
          <p:nvPr>
            <p:ph idx="1"/>
          </p:nvPr>
        </p:nvSpPr>
        <p:spPr/>
        <p:txBody>
          <a:bodyPr>
            <a:normAutofit/>
          </a:bodyPr>
          <a:lstStyle/>
          <a:p>
            <a:r>
              <a:rPr lang="en-GB" sz="2400" dirty="0">
                <a:solidFill>
                  <a:schemeClr val="tx1"/>
                </a:solidFill>
              </a:rPr>
              <a:t>Search for keywords to determine how many currently searching monthly for your product idea, how much competition there is competing for it and related search terms.</a:t>
            </a:r>
          </a:p>
          <a:p>
            <a:r>
              <a:rPr lang="en-GB" sz="2400" dirty="0">
                <a:solidFill>
                  <a:schemeClr val="tx1"/>
                </a:solidFill>
              </a:rPr>
              <a:t>Google </a:t>
            </a:r>
            <a:r>
              <a:rPr lang="en-GB" sz="2400" b="1" dirty="0">
                <a:solidFill>
                  <a:schemeClr val="tx1"/>
                </a:solidFill>
              </a:rPr>
              <a:t>Keyword Planner Tool</a:t>
            </a:r>
            <a:r>
              <a:rPr lang="en-GB" sz="2400" dirty="0">
                <a:solidFill>
                  <a:schemeClr val="tx1"/>
                </a:solidFill>
              </a:rPr>
              <a:t> will display the level of competition in paid </a:t>
            </a:r>
            <a:r>
              <a:rPr lang="en-GB" sz="2400" dirty="0" err="1">
                <a:solidFill>
                  <a:schemeClr val="tx1"/>
                </a:solidFill>
              </a:rPr>
              <a:t>searchrs</a:t>
            </a:r>
            <a:r>
              <a:rPr lang="en-GB" sz="2400" dirty="0">
                <a:solidFill>
                  <a:schemeClr val="tx1"/>
                </a:solidFill>
              </a:rPr>
              <a:t> for each term, allowing a better understanding of how lucrative the keywords are, an indication of profitability of the product.</a:t>
            </a:r>
          </a:p>
          <a:p>
            <a:r>
              <a:rPr lang="en-GB" sz="2400" dirty="0">
                <a:solidFill>
                  <a:schemeClr val="tx1"/>
                </a:solidFill>
              </a:rPr>
              <a:t>To use this tool, you need to have a </a:t>
            </a:r>
            <a:r>
              <a:rPr lang="en-GB" sz="2400" b="1" dirty="0">
                <a:solidFill>
                  <a:schemeClr val="tx1"/>
                </a:solidFill>
              </a:rPr>
              <a:t>Google </a:t>
            </a:r>
            <a:r>
              <a:rPr lang="en-GB" sz="2400" b="1" dirty="0" err="1">
                <a:solidFill>
                  <a:schemeClr val="tx1"/>
                </a:solidFill>
              </a:rPr>
              <a:t>Adwords</a:t>
            </a:r>
            <a:r>
              <a:rPr lang="en-GB" sz="2400" b="1" dirty="0">
                <a:solidFill>
                  <a:schemeClr val="tx1"/>
                </a:solidFill>
              </a:rPr>
              <a:t> </a:t>
            </a:r>
            <a:r>
              <a:rPr lang="en-GB" sz="2400" dirty="0">
                <a:solidFill>
                  <a:schemeClr val="tx1"/>
                </a:solidFill>
              </a:rPr>
              <a:t>account which you can sign up to for free.</a:t>
            </a:r>
          </a:p>
        </p:txBody>
      </p:sp>
      <p:sp>
        <p:nvSpPr>
          <p:cNvPr id="3" name="Title 2">
            <a:extLst>
              <a:ext uri="{FF2B5EF4-FFF2-40B4-BE49-F238E27FC236}">
                <a16:creationId xmlns:a16="http://schemas.microsoft.com/office/drawing/2014/main" id="{F3CE2D2E-2723-4A55-9338-9E3877763F77}"/>
              </a:ext>
            </a:extLst>
          </p:cNvPr>
          <p:cNvSpPr>
            <a:spLocks noGrp="1"/>
          </p:cNvSpPr>
          <p:nvPr>
            <p:ph type="title"/>
          </p:nvPr>
        </p:nvSpPr>
        <p:spPr/>
        <p:txBody>
          <a:bodyPr/>
          <a:lstStyle/>
          <a:p>
            <a:r>
              <a:rPr lang="en-GB" sz="4000" dirty="0">
                <a:solidFill>
                  <a:schemeClr val="tx1"/>
                </a:solidFill>
                <a:latin typeface="+mn-lt"/>
              </a:rPr>
              <a:t>Digital Marketing</a:t>
            </a:r>
            <a:br>
              <a:rPr lang="en-GB" sz="4000" dirty="0">
                <a:solidFill>
                  <a:schemeClr val="tx1"/>
                </a:solidFill>
                <a:latin typeface="+mn-lt"/>
              </a:rPr>
            </a:br>
            <a:r>
              <a:rPr lang="en-GB" sz="4000" dirty="0">
                <a:solidFill>
                  <a:schemeClr val="tx1"/>
                </a:solidFill>
                <a:latin typeface="+mn-lt"/>
              </a:rPr>
              <a:t>keyword Analys</a:t>
            </a:r>
            <a:r>
              <a:rPr lang="en-GB" sz="4000" dirty="0">
                <a:latin typeface="+mn-lt"/>
              </a:rPr>
              <a:t>is</a:t>
            </a:r>
            <a:br>
              <a:rPr lang="en-GB" dirty="0"/>
            </a:br>
            <a:endParaRPr lang="en-GB" dirty="0"/>
          </a:p>
        </p:txBody>
      </p:sp>
    </p:spTree>
    <p:extLst>
      <p:ext uri="{BB962C8B-B14F-4D97-AF65-F5344CB8AC3E}">
        <p14:creationId xmlns:p14="http://schemas.microsoft.com/office/powerpoint/2010/main" val="1802324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FD229F-94B3-4FD8-B7F6-59FB6F171A0A}"/>
              </a:ext>
            </a:extLst>
          </p:cNvPr>
          <p:cNvSpPr>
            <a:spLocks noGrp="1"/>
          </p:cNvSpPr>
          <p:nvPr>
            <p:ph idx="1"/>
          </p:nvPr>
        </p:nvSpPr>
        <p:spPr/>
        <p:txBody>
          <a:bodyPr>
            <a:normAutofit lnSpcReduction="10000"/>
          </a:bodyPr>
          <a:lstStyle/>
          <a:p>
            <a:r>
              <a:rPr lang="en-GB" b="1" dirty="0"/>
              <a:t> </a:t>
            </a:r>
            <a:r>
              <a:rPr lang="en-GB" sz="2400" dirty="0">
                <a:solidFill>
                  <a:schemeClr val="tx1"/>
                </a:solidFill>
              </a:rPr>
              <a:t>Use social media to research to reveal the volume of conversation surrounding your product idea and language potential customers used.</a:t>
            </a:r>
          </a:p>
          <a:p>
            <a:pPr lvl="0"/>
            <a:r>
              <a:rPr lang="en-GB" sz="2400" dirty="0">
                <a:solidFill>
                  <a:schemeClr val="tx1"/>
                </a:solidFill>
              </a:rPr>
              <a:t>One of the four ways that people find things on the Internet. The default, of course, is </a:t>
            </a:r>
            <a:r>
              <a:rPr lang="en-GB" sz="2400" b="1" dirty="0">
                <a:solidFill>
                  <a:schemeClr val="tx1"/>
                </a:solidFill>
              </a:rPr>
              <a:t>Googling</a:t>
            </a:r>
            <a:r>
              <a:rPr lang="en-GB" sz="2400" dirty="0">
                <a:solidFill>
                  <a:schemeClr val="tx1"/>
                </a:solidFill>
              </a:rPr>
              <a:t>. For real-time searches, there is </a:t>
            </a:r>
            <a:r>
              <a:rPr lang="en-GB" sz="2400" b="1" dirty="0">
                <a:solidFill>
                  <a:schemeClr val="tx1"/>
                </a:solidFill>
              </a:rPr>
              <a:t>Twitter</a:t>
            </a:r>
            <a:r>
              <a:rPr lang="en-GB" sz="2400" dirty="0">
                <a:solidFill>
                  <a:schemeClr val="tx1"/>
                </a:solidFill>
              </a:rPr>
              <a:t>. For people or entities, there's </a:t>
            </a:r>
            <a:r>
              <a:rPr lang="en-GB" sz="2400" b="1" dirty="0">
                <a:solidFill>
                  <a:schemeClr val="tx1"/>
                </a:solidFill>
              </a:rPr>
              <a:t>Faceboo</a:t>
            </a:r>
            <a:r>
              <a:rPr lang="en-GB" sz="2400" dirty="0">
                <a:solidFill>
                  <a:schemeClr val="tx1"/>
                </a:solidFill>
              </a:rPr>
              <a:t>k. But if what you want to find are things, objects, then there's </a:t>
            </a:r>
            <a:r>
              <a:rPr lang="en-GB" sz="2400" b="1" dirty="0">
                <a:solidFill>
                  <a:schemeClr val="tx1"/>
                </a:solidFill>
              </a:rPr>
              <a:t>Pinterest. </a:t>
            </a:r>
            <a:r>
              <a:rPr lang="en-GB" sz="2400" dirty="0">
                <a:solidFill>
                  <a:schemeClr val="tx1"/>
                </a:solidFill>
              </a:rPr>
              <a:t> </a:t>
            </a:r>
          </a:p>
          <a:p>
            <a:r>
              <a:rPr lang="en-GB" sz="2400" b="1" dirty="0">
                <a:solidFill>
                  <a:schemeClr val="tx1"/>
                </a:solidFill>
              </a:rPr>
              <a:t>Pinterest, </a:t>
            </a:r>
            <a:r>
              <a:rPr lang="en-GB" sz="2400" dirty="0">
                <a:solidFill>
                  <a:schemeClr val="tx1"/>
                </a:solidFill>
              </a:rPr>
              <a:t>where people can go to get ideas for any project or interest and you can pin them and make them part of your life through the system of boards.</a:t>
            </a:r>
          </a:p>
        </p:txBody>
      </p:sp>
      <p:sp>
        <p:nvSpPr>
          <p:cNvPr id="3" name="Title 2">
            <a:extLst>
              <a:ext uri="{FF2B5EF4-FFF2-40B4-BE49-F238E27FC236}">
                <a16:creationId xmlns:a16="http://schemas.microsoft.com/office/drawing/2014/main" id="{F3CE2D2E-2723-4A55-9338-9E3877763F77}"/>
              </a:ext>
            </a:extLst>
          </p:cNvPr>
          <p:cNvSpPr>
            <a:spLocks noGrp="1"/>
          </p:cNvSpPr>
          <p:nvPr>
            <p:ph type="title"/>
          </p:nvPr>
        </p:nvSpPr>
        <p:spPr/>
        <p:txBody>
          <a:bodyPr/>
          <a:lstStyle/>
          <a:p>
            <a:r>
              <a:rPr lang="en-GB" sz="4000" dirty="0">
                <a:solidFill>
                  <a:schemeClr val="tx1"/>
                </a:solidFill>
                <a:latin typeface="+mn-lt"/>
              </a:rPr>
              <a:t>Social Media Validation</a:t>
            </a:r>
            <a:br>
              <a:rPr lang="en-GB" sz="4000" dirty="0">
                <a:solidFill>
                  <a:schemeClr val="tx1"/>
                </a:solidFill>
                <a:latin typeface="+mn-lt"/>
              </a:rPr>
            </a:br>
            <a:r>
              <a:rPr lang="en-GB" sz="4000" dirty="0">
                <a:solidFill>
                  <a:schemeClr val="tx1"/>
                </a:solidFill>
                <a:latin typeface="+mn-lt"/>
              </a:rPr>
              <a:t>Use Free Trials</a:t>
            </a:r>
            <a:br>
              <a:rPr lang="en-GB" sz="3600" dirty="0">
                <a:latin typeface="+mn-lt"/>
              </a:rPr>
            </a:br>
            <a:endParaRPr lang="en-GB" sz="3600" dirty="0">
              <a:latin typeface="+mn-lt"/>
            </a:endParaRPr>
          </a:p>
        </p:txBody>
      </p:sp>
    </p:spTree>
    <p:extLst>
      <p:ext uri="{BB962C8B-B14F-4D97-AF65-F5344CB8AC3E}">
        <p14:creationId xmlns:p14="http://schemas.microsoft.com/office/powerpoint/2010/main" val="965222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FD229F-94B3-4FD8-B7F6-59FB6F171A0A}"/>
              </a:ext>
            </a:extLst>
          </p:cNvPr>
          <p:cNvSpPr>
            <a:spLocks noGrp="1"/>
          </p:cNvSpPr>
          <p:nvPr>
            <p:ph idx="1"/>
          </p:nvPr>
        </p:nvSpPr>
        <p:spPr/>
        <p:txBody>
          <a:bodyPr>
            <a:normAutofit/>
          </a:bodyPr>
          <a:lstStyle/>
          <a:p>
            <a:r>
              <a:rPr lang="en-GB" sz="2000" b="1" dirty="0">
                <a:solidFill>
                  <a:schemeClr val="tx1"/>
                </a:solidFill>
              </a:rPr>
              <a:t>Twitter</a:t>
            </a:r>
            <a:r>
              <a:rPr lang="en-GB" sz="2000" dirty="0">
                <a:solidFill>
                  <a:schemeClr val="tx1"/>
                </a:solidFill>
              </a:rPr>
              <a:t> get a better sense of what exactly they were tweet about and the sentiment of their tweet.</a:t>
            </a:r>
          </a:p>
          <a:p>
            <a:r>
              <a:rPr lang="en-GB" sz="2000" b="1" dirty="0">
                <a:solidFill>
                  <a:schemeClr val="tx1"/>
                </a:solidFill>
              </a:rPr>
              <a:t>KeyHole.co</a:t>
            </a:r>
            <a:r>
              <a:rPr lang="en-GB" sz="2000" dirty="0">
                <a:solidFill>
                  <a:schemeClr val="tx1"/>
                </a:solidFill>
              </a:rPr>
              <a:t> allows you to search for hashtags, and keywords on Instagram and Twitter. And dishes out dashboards of very valuable information – including influencers, top posts, reach, top pages and domains. </a:t>
            </a:r>
          </a:p>
          <a:p>
            <a:r>
              <a:rPr lang="en-GB" sz="2000" dirty="0">
                <a:solidFill>
                  <a:schemeClr val="tx1"/>
                </a:solidFill>
              </a:rPr>
              <a:t>They’ll also slice the data by demographics, platforms, keywords and hashtags. You can also save your searches for future</a:t>
            </a:r>
          </a:p>
          <a:p>
            <a:r>
              <a:rPr lang="en-GB" sz="2000" b="1" dirty="0">
                <a:solidFill>
                  <a:schemeClr val="tx1"/>
                </a:solidFill>
              </a:rPr>
              <a:t>Backlinks: </a:t>
            </a:r>
            <a:r>
              <a:rPr lang="en-GB" sz="2000" dirty="0">
                <a:solidFill>
                  <a:schemeClr val="tx1"/>
                </a:solidFill>
              </a:rPr>
              <a:t>check the from your own or a competitor’s popular content which you can target for furthering your content marketing plan</a:t>
            </a:r>
          </a:p>
          <a:p>
            <a:endParaRPr lang="en-GB" dirty="0"/>
          </a:p>
        </p:txBody>
      </p:sp>
      <p:sp>
        <p:nvSpPr>
          <p:cNvPr id="3" name="Title 2">
            <a:extLst>
              <a:ext uri="{FF2B5EF4-FFF2-40B4-BE49-F238E27FC236}">
                <a16:creationId xmlns:a16="http://schemas.microsoft.com/office/drawing/2014/main" id="{F3CE2D2E-2723-4A55-9338-9E3877763F77}"/>
              </a:ext>
            </a:extLst>
          </p:cNvPr>
          <p:cNvSpPr>
            <a:spLocks noGrp="1"/>
          </p:cNvSpPr>
          <p:nvPr>
            <p:ph type="title"/>
          </p:nvPr>
        </p:nvSpPr>
        <p:spPr/>
        <p:txBody>
          <a:bodyPr/>
          <a:lstStyle/>
          <a:p>
            <a:r>
              <a:rPr lang="en-GB" sz="4000" dirty="0">
                <a:solidFill>
                  <a:schemeClr val="tx1"/>
                </a:solidFill>
                <a:latin typeface="+mn-lt"/>
              </a:rPr>
              <a:t>Other Channels to Understand the Market and Demand</a:t>
            </a:r>
          </a:p>
        </p:txBody>
      </p:sp>
    </p:spTree>
    <p:extLst>
      <p:ext uri="{BB962C8B-B14F-4D97-AF65-F5344CB8AC3E}">
        <p14:creationId xmlns:p14="http://schemas.microsoft.com/office/powerpoint/2010/main" val="3000552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FD229F-94B3-4FD8-B7F6-59FB6F171A0A}"/>
              </a:ext>
            </a:extLst>
          </p:cNvPr>
          <p:cNvSpPr>
            <a:spLocks noGrp="1"/>
          </p:cNvSpPr>
          <p:nvPr>
            <p:ph idx="1"/>
          </p:nvPr>
        </p:nvSpPr>
        <p:spPr>
          <a:xfrm>
            <a:off x="699249" y="2248350"/>
            <a:ext cx="7745505" cy="4189026"/>
          </a:xfrm>
        </p:spPr>
        <p:txBody>
          <a:bodyPr>
            <a:normAutofit/>
          </a:bodyPr>
          <a:lstStyle/>
          <a:p>
            <a:pPr lvl="0"/>
            <a:r>
              <a:rPr lang="en-GB" sz="2000" dirty="0">
                <a:solidFill>
                  <a:schemeClr val="tx1"/>
                </a:solidFill>
              </a:rPr>
              <a:t>Use </a:t>
            </a:r>
            <a:r>
              <a:rPr lang="en-GB" sz="2000" b="1" dirty="0" err="1">
                <a:solidFill>
                  <a:schemeClr val="tx1"/>
                </a:solidFill>
              </a:rPr>
              <a:t>TweetReach</a:t>
            </a:r>
            <a:r>
              <a:rPr lang="en-GB" sz="2000" dirty="0">
                <a:solidFill>
                  <a:schemeClr val="tx1"/>
                </a:solidFill>
              </a:rPr>
              <a:t> to</a:t>
            </a:r>
            <a:r>
              <a:rPr lang="en-GB" sz="2000" b="1" dirty="0">
                <a:solidFill>
                  <a:schemeClr val="tx1"/>
                </a:solidFill>
              </a:rPr>
              <a:t> </a:t>
            </a:r>
            <a:r>
              <a:rPr lang="en-GB" sz="2000" dirty="0">
                <a:solidFill>
                  <a:schemeClr val="tx1"/>
                </a:solidFill>
              </a:rPr>
              <a:t>type in your keywords, hashtag, or username on Once you log in (with Twitter), it returns a snapshot of analytics including reach, exposure, activity over ten days and also contributors to the topic. </a:t>
            </a:r>
            <a:br>
              <a:rPr lang="en-GB" sz="2000" dirty="0">
                <a:solidFill>
                  <a:schemeClr val="tx1"/>
                </a:solidFill>
              </a:rPr>
            </a:br>
            <a:endParaRPr lang="en-GB" sz="2000" dirty="0">
              <a:solidFill>
                <a:schemeClr val="tx1"/>
              </a:solidFill>
            </a:endParaRPr>
          </a:p>
          <a:p>
            <a:pPr lvl="0"/>
            <a:r>
              <a:rPr lang="en-GB" sz="2000" dirty="0">
                <a:solidFill>
                  <a:schemeClr val="tx1"/>
                </a:solidFill>
              </a:rPr>
              <a:t>Specifically for profiles you can also see a Twitter timeline and most retweeted tweets. The free version is helpful if you’re analysing just 100 tweets. It’s easy to do a simple competitor research or choose the keyword you’re following.</a:t>
            </a:r>
            <a:br>
              <a:rPr lang="en-GB" sz="2000" dirty="0">
                <a:solidFill>
                  <a:schemeClr val="tx1"/>
                </a:solidFill>
              </a:rPr>
            </a:br>
            <a:endParaRPr lang="en-GB" sz="2000" dirty="0">
              <a:solidFill>
                <a:schemeClr val="tx1"/>
              </a:solidFill>
            </a:endParaRPr>
          </a:p>
          <a:p>
            <a:r>
              <a:rPr lang="en-GB" sz="2000" b="1" dirty="0" err="1">
                <a:solidFill>
                  <a:schemeClr val="tx1"/>
                </a:solidFill>
              </a:rPr>
              <a:t>Tweeple</a:t>
            </a:r>
            <a:r>
              <a:rPr lang="en-GB" sz="2000" b="1" dirty="0">
                <a:solidFill>
                  <a:schemeClr val="tx1"/>
                </a:solidFill>
              </a:rPr>
              <a:t> search</a:t>
            </a:r>
            <a:r>
              <a:rPr lang="en-GB" sz="2000" dirty="0">
                <a:solidFill>
                  <a:schemeClr val="tx1"/>
                </a:solidFill>
              </a:rPr>
              <a:t> newly launched helps you find highly relevant audience &amp; powerful influencers for your business on Twitter.</a:t>
            </a:r>
          </a:p>
          <a:p>
            <a:endParaRPr lang="en-GB" dirty="0"/>
          </a:p>
        </p:txBody>
      </p:sp>
      <p:sp>
        <p:nvSpPr>
          <p:cNvPr id="3" name="Title 2">
            <a:extLst>
              <a:ext uri="{FF2B5EF4-FFF2-40B4-BE49-F238E27FC236}">
                <a16:creationId xmlns:a16="http://schemas.microsoft.com/office/drawing/2014/main" id="{F3CE2D2E-2723-4A55-9338-9E3877763F77}"/>
              </a:ext>
            </a:extLst>
          </p:cNvPr>
          <p:cNvSpPr>
            <a:spLocks noGrp="1"/>
          </p:cNvSpPr>
          <p:nvPr>
            <p:ph type="title"/>
          </p:nvPr>
        </p:nvSpPr>
        <p:spPr/>
        <p:txBody>
          <a:bodyPr/>
          <a:lstStyle/>
          <a:p>
            <a:r>
              <a:rPr lang="en-GB" sz="4000" dirty="0">
                <a:solidFill>
                  <a:schemeClr val="tx1"/>
                </a:solidFill>
                <a:latin typeface="+mn-lt"/>
              </a:rPr>
              <a:t>Social Media Validation</a:t>
            </a:r>
            <a:br>
              <a:rPr lang="en-GB" sz="4000" dirty="0">
                <a:solidFill>
                  <a:schemeClr val="tx1"/>
                </a:solidFill>
                <a:latin typeface="+mn-lt"/>
              </a:rPr>
            </a:br>
            <a:r>
              <a:rPr lang="en-GB" sz="4000" dirty="0" err="1">
                <a:solidFill>
                  <a:schemeClr val="tx1"/>
                </a:solidFill>
                <a:latin typeface="+mn-lt"/>
              </a:rPr>
              <a:t>TweetReach.Com</a:t>
            </a:r>
            <a:endParaRPr lang="en-GB" sz="4000" dirty="0">
              <a:solidFill>
                <a:schemeClr val="tx1"/>
              </a:solidFill>
              <a:latin typeface="+mn-lt"/>
            </a:endParaRPr>
          </a:p>
        </p:txBody>
      </p:sp>
    </p:spTree>
    <p:extLst>
      <p:ext uri="{BB962C8B-B14F-4D97-AF65-F5344CB8AC3E}">
        <p14:creationId xmlns:p14="http://schemas.microsoft.com/office/powerpoint/2010/main" val="4921626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FD229F-94B3-4FD8-B7F6-59FB6F171A0A}"/>
              </a:ext>
            </a:extLst>
          </p:cNvPr>
          <p:cNvSpPr>
            <a:spLocks noGrp="1"/>
          </p:cNvSpPr>
          <p:nvPr>
            <p:ph idx="1"/>
          </p:nvPr>
        </p:nvSpPr>
        <p:spPr/>
        <p:txBody>
          <a:bodyPr/>
          <a:lstStyle/>
          <a:p>
            <a:r>
              <a:rPr lang="en-GB" sz="2800" dirty="0">
                <a:solidFill>
                  <a:schemeClr val="tx1"/>
                </a:solidFill>
              </a:rPr>
              <a:t>A content marketing research tool to deeply research top performing content for any given keyword.</a:t>
            </a:r>
          </a:p>
          <a:p>
            <a:r>
              <a:rPr lang="en-GB" sz="2800" dirty="0">
                <a:solidFill>
                  <a:schemeClr val="tx1"/>
                </a:solidFill>
              </a:rPr>
              <a:t> Gives deep keyword insights with historical performance data and has a powerful influencer research tool. </a:t>
            </a:r>
          </a:p>
          <a:p>
            <a:r>
              <a:rPr lang="en-GB" sz="2800" dirty="0">
                <a:solidFill>
                  <a:schemeClr val="tx1"/>
                </a:solidFill>
              </a:rPr>
              <a:t>Very unique is its </a:t>
            </a:r>
            <a:r>
              <a:rPr lang="en-GB" sz="2800" b="1" dirty="0" err="1">
                <a:solidFill>
                  <a:schemeClr val="tx1"/>
                </a:solidFill>
              </a:rPr>
              <a:t>InspireMe</a:t>
            </a:r>
            <a:r>
              <a:rPr lang="en-GB" sz="2800" dirty="0">
                <a:solidFill>
                  <a:schemeClr val="tx1"/>
                </a:solidFill>
              </a:rPr>
              <a:t> feature that applies a “human cultural map” to any keyword </a:t>
            </a:r>
          </a:p>
          <a:p>
            <a:endParaRPr lang="en-GB" dirty="0"/>
          </a:p>
        </p:txBody>
      </p:sp>
      <p:sp>
        <p:nvSpPr>
          <p:cNvPr id="3" name="Title 2">
            <a:extLst>
              <a:ext uri="{FF2B5EF4-FFF2-40B4-BE49-F238E27FC236}">
                <a16:creationId xmlns:a16="http://schemas.microsoft.com/office/drawing/2014/main" id="{F3CE2D2E-2723-4A55-9338-9E3877763F77}"/>
              </a:ext>
            </a:extLst>
          </p:cNvPr>
          <p:cNvSpPr>
            <a:spLocks noGrp="1"/>
          </p:cNvSpPr>
          <p:nvPr>
            <p:ph type="title"/>
          </p:nvPr>
        </p:nvSpPr>
        <p:spPr/>
        <p:txBody>
          <a:bodyPr/>
          <a:lstStyle/>
          <a:p>
            <a:r>
              <a:rPr lang="en-GB" sz="4000" dirty="0">
                <a:solidFill>
                  <a:schemeClr val="tx1"/>
                </a:solidFill>
              </a:rPr>
              <a:t>Social Media Validation</a:t>
            </a:r>
            <a:br>
              <a:rPr lang="en-GB" sz="4000" dirty="0"/>
            </a:br>
            <a:r>
              <a:rPr lang="en-GB" sz="4000" dirty="0">
                <a:solidFill>
                  <a:schemeClr val="tx1"/>
                </a:solidFill>
                <a:latin typeface="+mn-lt"/>
              </a:rPr>
              <a:t>Socialanimal.io</a:t>
            </a:r>
          </a:p>
        </p:txBody>
      </p:sp>
    </p:spTree>
    <p:extLst>
      <p:ext uri="{BB962C8B-B14F-4D97-AF65-F5344CB8AC3E}">
        <p14:creationId xmlns:p14="http://schemas.microsoft.com/office/powerpoint/2010/main" val="37989254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GB" sz="2400" dirty="0">
                <a:solidFill>
                  <a:schemeClr val="tx1"/>
                </a:solidFill>
              </a:rPr>
              <a:t>To test Your Solution and you don’t have any product or service available, design full-featured </a:t>
            </a:r>
            <a:r>
              <a:rPr lang="en-GB" sz="2400" b="1" dirty="0">
                <a:solidFill>
                  <a:schemeClr val="tx1"/>
                </a:solidFill>
              </a:rPr>
              <a:t>landing page</a:t>
            </a:r>
            <a:r>
              <a:rPr lang="en-GB" sz="2400" dirty="0">
                <a:solidFill>
                  <a:schemeClr val="tx1"/>
                </a:solidFill>
              </a:rPr>
              <a:t> </a:t>
            </a:r>
          </a:p>
          <a:p>
            <a:r>
              <a:rPr lang="en-GB" sz="2400" dirty="0">
                <a:solidFill>
                  <a:schemeClr val="tx1"/>
                </a:solidFill>
              </a:rPr>
              <a:t> “We actually validated the idea without having any cleaners to do the cleanings. </a:t>
            </a:r>
          </a:p>
          <a:p>
            <a:r>
              <a:rPr lang="en-GB" sz="2400" dirty="0">
                <a:solidFill>
                  <a:schemeClr val="tx1"/>
                </a:solidFill>
              </a:rPr>
              <a:t>We threw up a site, a booking form, a phone number, and ran some pay-per-click ads through Google of providing cleaners </a:t>
            </a:r>
          </a:p>
          <a:p>
            <a:r>
              <a:rPr lang="en-GB" sz="2400" dirty="0">
                <a:solidFill>
                  <a:schemeClr val="tx1"/>
                </a:solidFill>
              </a:rPr>
              <a:t>We saw what the conversion rate would be had we actually had cleaners.”</a:t>
            </a:r>
          </a:p>
          <a:p>
            <a:endParaRPr lang="en-US" dirty="0"/>
          </a:p>
        </p:txBody>
      </p:sp>
      <p:sp>
        <p:nvSpPr>
          <p:cNvPr id="3" name="Title 2"/>
          <p:cNvSpPr>
            <a:spLocks noGrp="1"/>
          </p:cNvSpPr>
          <p:nvPr>
            <p:ph type="title"/>
          </p:nvPr>
        </p:nvSpPr>
        <p:spPr/>
        <p:txBody>
          <a:bodyPr/>
          <a:lstStyle/>
          <a:p>
            <a:r>
              <a:rPr lang="en-US" sz="4000" dirty="0">
                <a:solidFill>
                  <a:schemeClr val="tx1"/>
                </a:solidFill>
                <a:latin typeface="+mn-lt"/>
              </a:rPr>
              <a:t>BUILDING OPPORTUNITY </a:t>
            </a:r>
            <a:br>
              <a:rPr lang="en-US" sz="4000" dirty="0">
                <a:solidFill>
                  <a:schemeClr val="tx1"/>
                </a:solidFill>
                <a:latin typeface="+mn-lt"/>
              </a:rPr>
            </a:br>
            <a:r>
              <a:rPr lang="en-US" sz="4000" dirty="0">
                <a:solidFill>
                  <a:schemeClr val="tx1"/>
                </a:solidFill>
                <a:latin typeface="+mn-lt"/>
              </a:rPr>
              <a:t>Example 1-Cleaning Company</a:t>
            </a:r>
          </a:p>
        </p:txBody>
      </p:sp>
    </p:spTree>
    <p:extLst>
      <p:ext uri="{BB962C8B-B14F-4D97-AF65-F5344CB8AC3E}">
        <p14:creationId xmlns:p14="http://schemas.microsoft.com/office/powerpoint/2010/main" val="3785990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GB" sz="2000" b="1" dirty="0">
                <a:solidFill>
                  <a:schemeClr val="tx1"/>
                </a:solidFill>
              </a:rPr>
              <a:t>                                                               OR                                    </a:t>
            </a:r>
          </a:p>
          <a:p>
            <a:r>
              <a:rPr lang="en-GB" sz="2800" dirty="0">
                <a:solidFill>
                  <a:schemeClr val="tx1"/>
                </a:solidFill>
              </a:rPr>
              <a:t>I just sold my last item / I’m all out of stock now, but will be selling more soon/in the future.</a:t>
            </a:r>
          </a:p>
          <a:p>
            <a:r>
              <a:rPr lang="en-GB" sz="2800" dirty="0">
                <a:solidFill>
                  <a:schemeClr val="tx1"/>
                </a:solidFill>
              </a:rPr>
              <a:t>Can I contact you when my next shipment comes in?” </a:t>
            </a:r>
          </a:p>
          <a:p>
            <a:r>
              <a:rPr lang="en-GB" sz="2800" dirty="0">
                <a:solidFill>
                  <a:schemeClr val="tx1"/>
                </a:solidFill>
              </a:rPr>
              <a:t>Fully booked for 3 months… along with an invitation to join a waiting list. </a:t>
            </a:r>
          </a:p>
          <a:p>
            <a:r>
              <a:rPr lang="en-GB" sz="2800" dirty="0">
                <a:solidFill>
                  <a:schemeClr val="tx1"/>
                </a:solidFill>
              </a:rPr>
              <a:t>Opening soon Illustrate</a:t>
            </a:r>
            <a:endParaRPr lang="en-US" sz="2800" dirty="0">
              <a:solidFill>
                <a:schemeClr val="tx1"/>
              </a:solidFill>
            </a:endParaRPr>
          </a:p>
        </p:txBody>
      </p:sp>
      <p:sp>
        <p:nvSpPr>
          <p:cNvPr id="3" name="Title 2"/>
          <p:cNvSpPr>
            <a:spLocks noGrp="1"/>
          </p:cNvSpPr>
          <p:nvPr>
            <p:ph type="title"/>
          </p:nvPr>
        </p:nvSpPr>
        <p:spPr/>
        <p:txBody>
          <a:bodyPr/>
          <a:lstStyle/>
          <a:p>
            <a:r>
              <a:rPr lang="en-US" sz="4000" dirty="0">
                <a:solidFill>
                  <a:schemeClr val="tx1"/>
                </a:solidFill>
                <a:latin typeface="+mn-lt"/>
              </a:rPr>
              <a:t>BUILDING OPPORTUNITY </a:t>
            </a:r>
            <a:br>
              <a:rPr lang="en-US" sz="4000" dirty="0">
                <a:solidFill>
                  <a:schemeClr val="tx1"/>
                </a:solidFill>
                <a:latin typeface="+mn-lt"/>
              </a:rPr>
            </a:br>
            <a:r>
              <a:rPr lang="en-US" sz="4000" dirty="0">
                <a:solidFill>
                  <a:schemeClr val="tx1"/>
                </a:solidFill>
                <a:latin typeface="+mn-lt"/>
              </a:rPr>
              <a:t>Example 2</a:t>
            </a:r>
          </a:p>
        </p:txBody>
      </p:sp>
    </p:spTree>
    <p:extLst>
      <p:ext uri="{BB962C8B-B14F-4D97-AF65-F5344CB8AC3E}">
        <p14:creationId xmlns:p14="http://schemas.microsoft.com/office/powerpoint/2010/main" val="3471789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GB" dirty="0"/>
          </a:p>
          <a:p>
            <a:r>
              <a:rPr lang="en-GB" sz="2800" dirty="0">
                <a:solidFill>
                  <a:schemeClr val="tx1"/>
                </a:solidFill>
              </a:rPr>
              <a:t>Research from </a:t>
            </a:r>
            <a:r>
              <a:rPr lang="en-GB" sz="2800" dirty="0" err="1">
                <a:solidFill>
                  <a:schemeClr val="tx1"/>
                </a:solidFill>
              </a:rPr>
              <a:t>Uk</a:t>
            </a:r>
            <a:r>
              <a:rPr lang="en-GB" sz="2800" dirty="0">
                <a:solidFill>
                  <a:schemeClr val="tx1"/>
                </a:solidFill>
              </a:rPr>
              <a:t> and USA indicates survival rates for start up businesses are low. </a:t>
            </a:r>
          </a:p>
          <a:p>
            <a:r>
              <a:rPr lang="en-GB" sz="2800" dirty="0">
                <a:solidFill>
                  <a:schemeClr val="tx1"/>
                </a:solidFill>
              </a:rPr>
              <a:t>Evidence indicates that 70% fail within just </a:t>
            </a:r>
            <a:r>
              <a:rPr lang="en-GB" sz="2800" i="1" dirty="0">
                <a:solidFill>
                  <a:schemeClr val="tx1"/>
                </a:solidFill>
              </a:rPr>
              <a:t>three </a:t>
            </a:r>
          </a:p>
          <a:p>
            <a:pPr marL="0" indent="0">
              <a:buNone/>
            </a:pPr>
            <a:r>
              <a:rPr lang="en-GB" sz="2800" dirty="0">
                <a:solidFill>
                  <a:schemeClr val="tx1"/>
                </a:solidFill>
              </a:rPr>
              <a:t>    years</a:t>
            </a:r>
            <a:r>
              <a:rPr lang="en-GB" sz="2800" i="1" dirty="0">
                <a:solidFill>
                  <a:schemeClr val="tx1"/>
                </a:solidFill>
              </a:rPr>
              <a:t>,</a:t>
            </a:r>
            <a:r>
              <a:rPr lang="en-GB" sz="2800" dirty="0">
                <a:solidFill>
                  <a:schemeClr val="tx1"/>
                </a:solidFill>
              </a:rPr>
              <a:t> most after 18-24 months and </a:t>
            </a:r>
          </a:p>
          <a:p>
            <a:r>
              <a:rPr lang="en-GB" sz="2800" dirty="0">
                <a:solidFill>
                  <a:schemeClr val="tx1"/>
                </a:solidFill>
              </a:rPr>
              <a:t>90pc fail to make it to their tenth year. </a:t>
            </a:r>
          </a:p>
          <a:p>
            <a:pPr marL="0" indent="0" algn="ctr">
              <a:buNone/>
            </a:pPr>
            <a:r>
              <a:rPr lang="en-GB" sz="2800" b="1" dirty="0">
                <a:solidFill>
                  <a:schemeClr val="tx1"/>
                </a:solidFill>
              </a:rPr>
              <a:t>Why? </a:t>
            </a:r>
          </a:p>
          <a:p>
            <a:endParaRPr lang="en-GB" dirty="0"/>
          </a:p>
          <a:p>
            <a:endParaRPr lang="en-GB" dirty="0"/>
          </a:p>
          <a:p>
            <a:endParaRPr lang="en-US" dirty="0"/>
          </a:p>
        </p:txBody>
      </p:sp>
      <p:sp>
        <p:nvSpPr>
          <p:cNvPr id="3" name="Title 2"/>
          <p:cNvSpPr>
            <a:spLocks noGrp="1"/>
          </p:cNvSpPr>
          <p:nvPr>
            <p:ph type="title"/>
          </p:nvPr>
        </p:nvSpPr>
        <p:spPr/>
        <p:txBody>
          <a:bodyPr/>
          <a:lstStyle/>
          <a:p>
            <a:br>
              <a:rPr lang="en-US" sz="4000" dirty="0">
                <a:solidFill>
                  <a:schemeClr val="tx1"/>
                </a:solidFill>
                <a:latin typeface="+mn-lt"/>
              </a:rPr>
            </a:br>
            <a:r>
              <a:rPr lang="en-US" sz="4000" dirty="0">
                <a:solidFill>
                  <a:schemeClr val="tx1"/>
                </a:solidFill>
                <a:latin typeface="+mn-lt"/>
              </a:rPr>
              <a:t>Survival!</a:t>
            </a:r>
            <a:br>
              <a:rPr lang="en-GB" b="1" dirty="0"/>
            </a:br>
            <a:br>
              <a:rPr lang="en-GB" dirty="0"/>
            </a:br>
            <a:endParaRPr lang="en-US" dirty="0"/>
          </a:p>
        </p:txBody>
      </p:sp>
      <p:sp>
        <p:nvSpPr>
          <p:cNvPr id="4" name="Rectangle 3">
            <a:extLst>
              <a:ext uri="{FF2B5EF4-FFF2-40B4-BE49-F238E27FC236}">
                <a16:creationId xmlns:a16="http://schemas.microsoft.com/office/drawing/2014/main" id="{5ECEE81D-B020-4854-B96D-7BA34AF4374E}"/>
              </a:ext>
            </a:extLst>
          </p:cNvPr>
          <p:cNvSpPr/>
          <p:nvPr/>
        </p:nvSpPr>
        <p:spPr>
          <a:xfrm>
            <a:off x="2286000" y="2985770"/>
            <a:ext cx="4572000" cy="645754"/>
          </a:xfrm>
          <a:prstGeom prst="rect">
            <a:avLst/>
          </a:prstGeom>
        </p:spPr>
        <p:txBody>
          <a:bodyPr>
            <a:spAutoFit/>
          </a:bodyPr>
          <a:lstStyle/>
          <a:p>
            <a:pPr algn="ctr">
              <a:lnSpc>
                <a:spcPct val="107000"/>
              </a:lnSpc>
              <a:spcAft>
                <a:spcPts val="750"/>
              </a:spcAft>
            </a:pPr>
            <a:endParaRPr lang="en-GB" kern="1800" dirty="0">
              <a:latin typeface="Segoe UI" panose="020B0502040204020203" pitchFamily="34" charset="0"/>
              <a:ea typeface="Times New Roman" panose="02020603050405020304" pitchFamily="18" charset="0"/>
              <a:cs typeface="Times New Roman" panose="02020603050405020304" pitchFamily="18" charset="0"/>
            </a:endParaRPr>
          </a:p>
          <a:p>
            <a:pPr>
              <a:lnSpc>
                <a:spcPct val="107000"/>
              </a:lnSpc>
              <a:spcAft>
                <a:spcPts val="750"/>
              </a:spcAft>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7833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2000" b="1" dirty="0"/>
              <a:t>      In your assignment, you need to include these in your conclusions</a:t>
            </a:r>
          </a:p>
          <a:p>
            <a:pPr marL="0" indent="0">
              <a:buNone/>
            </a:pPr>
            <a:endParaRPr lang="en-US" sz="1100" b="1" dirty="0"/>
          </a:p>
          <a:p>
            <a:r>
              <a:rPr lang="en-US" sz="2800" dirty="0">
                <a:solidFill>
                  <a:schemeClr val="tx1"/>
                </a:solidFill>
              </a:rPr>
              <a:t>As a group, what did you individually and collectively learn?</a:t>
            </a:r>
          </a:p>
          <a:p>
            <a:r>
              <a:rPr lang="en-US" sz="2800" dirty="0">
                <a:solidFill>
                  <a:schemeClr val="tx1"/>
                </a:solidFill>
              </a:rPr>
              <a:t>Compare what you started with and whether it was accurate or not</a:t>
            </a:r>
          </a:p>
          <a:p>
            <a:r>
              <a:rPr lang="en-US" sz="2800" dirty="0">
                <a:solidFill>
                  <a:schemeClr val="tx1"/>
                </a:solidFill>
              </a:rPr>
              <a:t>Did you test the name of your proposed business idea?</a:t>
            </a:r>
          </a:p>
          <a:p>
            <a:r>
              <a:rPr lang="en-US" sz="2800" dirty="0">
                <a:solidFill>
                  <a:schemeClr val="tx1"/>
                </a:solidFill>
              </a:rPr>
              <a:t>Did you ask about communication channels?</a:t>
            </a:r>
          </a:p>
          <a:p>
            <a:endParaRPr lang="en-US" dirty="0"/>
          </a:p>
        </p:txBody>
      </p:sp>
      <p:sp>
        <p:nvSpPr>
          <p:cNvPr id="3" name="Title 2"/>
          <p:cNvSpPr>
            <a:spLocks noGrp="1"/>
          </p:cNvSpPr>
          <p:nvPr>
            <p:ph type="title"/>
          </p:nvPr>
        </p:nvSpPr>
        <p:spPr/>
        <p:txBody>
          <a:bodyPr/>
          <a:lstStyle/>
          <a:p>
            <a:r>
              <a:rPr lang="en-US" sz="4000" dirty="0">
                <a:solidFill>
                  <a:schemeClr val="tx1"/>
                </a:solidFill>
                <a:latin typeface="+mn-lt"/>
              </a:rPr>
              <a:t>So What Did You Learn                  from Validation</a:t>
            </a:r>
            <a:r>
              <a:rPr lang="en-US" sz="3600" dirty="0"/>
              <a:t>?</a:t>
            </a:r>
          </a:p>
        </p:txBody>
      </p:sp>
    </p:spTree>
    <p:extLst>
      <p:ext uri="{BB962C8B-B14F-4D97-AF65-F5344CB8AC3E}">
        <p14:creationId xmlns:p14="http://schemas.microsoft.com/office/powerpoint/2010/main" val="1941973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8491" y="2224286"/>
            <a:ext cx="7745505" cy="3877815"/>
          </a:xfrm>
        </p:spPr>
        <p:txBody>
          <a:bodyPr>
            <a:normAutofit/>
          </a:bodyPr>
          <a:lstStyle/>
          <a:p>
            <a:pPr marL="0" indent="0">
              <a:buNone/>
            </a:pPr>
            <a:endParaRPr lang="en-US" b="1" dirty="0"/>
          </a:p>
          <a:p>
            <a:r>
              <a:rPr lang="en-US" sz="2400" b="1" dirty="0"/>
              <a:t>You started with a Proposition</a:t>
            </a:r>
          </a:p>
          <a:p>
            <a:r>
              <a:rPr lang="en-US" sz="2400" b="1" dirty="0"/>
              <a:t>What did you learn which was new?</a:t>
            </a:r>
          </a:p>
          <a:p>
            <a:r>
              <a:rPr lang="en-US" sz="2400" b="1" dirty="0"/>
              <a:t>How did your research influence the proposition?</a:t>
            </a:r>
          </a:p>
          <a:p>
            <a:r>
              <a:rPr lang="en-US" sz="2400" b="1" dirty="0"/>
              <a:t>Do you need to revise the proposition? </a:t>
            </a:r>
            <a:r>
              <a:rPr lang="en-US" sz="2400" dirty="0">
                <a:solidFill>
                  <a:srgbClr val="C00000"/>
                </a:solidFill>
              </a:rPr>
              <a:t>Illustrate</a:t>
            </a:r>
            <a:endParaRPr lang="en-US" sz="2400" dirty="0"/>
          </a:p>
          <a:p>
            <a:r>
              <a:rPr lang="en-US" sz="2400" b="1" dirty="0"/>
              <a:t>If so, develop a revised proposition</a:t>
            </a:r>
          </a:p>
          <a:p>
            <a:r>
              <a:rPr lang="en-US" sz="2400" b="1" dirty="0"/>
              <a:t>You have now validated your proposition</a:t>
            </a:r>
          </a:p>
          <a:p>
            <a:endParaRPr lang="en-US" dirty="0"/>
          </a:p>
        </p:txBody>
      </p:sp>
      <p:sp>
        <p:nvSpPr>
          <p:cNvPr id="3" name="Title 2"/>
          <p:cNvSpPr>
            <a:spLocks noGrp="1"/>
          </p:cNvSpPr>
          <p:nvPr>
            <p:ph type="title"/>
          </p:nvPr>
        </p:nvSpPr>
        <p:spPr/>
        <p:txBody>
          <a:bodyPr/>
          <a:lstStyle/>
          <a:p>
            <a:r>
              <a:rPr lang="en-US" sz="4000" dirty="0">
                <a:solidFill>
                  <a:schemeClr val="tx1"/>
                </a:solidFill>
                <a:latin typeface="+mn-lt"/>
              </a:rPr>
              <a:t>Now You Have Gone Full Circle</a:t>
            </a:r>
          </a:p>
        </p:txBody>
      </p:sp>
    </p:spTree>
    <p:extLst>
      <p:ext uri="{BB962C8B-B14F-4D97-AF65-F5344CB8AC3E}">
        <p14:creationId xmlns:p14="http://schemas.microsoft.com/office/powerpoint/2010/main" val="1030927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0" indent="0">
              <a:buNone/>
            </a:pPr>
            <a:r>
              <a:rPr lang="en-US" sz="3300" dirty="0"/>
              <a:t> </a:t>
            </a:r>
          </a:p>
          <a:p>
            <a:r>
              <a:rPr lang="en-US" sz="3500" dirty="0">
                <a:solidFill>
                  <a:schemeClr val="tx1"/>
                </a:solidFill>
              </a:rPr>
              <a:t>Your validation research should underpin every facet of your assignment </a:t>
            </a:r>
          </a:p>
          <a:p>
            <a:r>
              <a:rPr lang="en-US" sz="3500" dirty="0">
                <a:solidFill>
                  <a:schemeClr val="tx1"/>
                </a:solidFill>
              </a:rPr>
              <a:t>from marketing to sales, operations and organization and lastly financials</a:t>
            </a:r>
            <a:r>
              <a:rPr lang="en-US" sz="3500" dirty="0"/>
              <a:t>.</a:t>
            </a:r>
          </a:p>
          <a:p>
            <a:pPr marL="0" indent="0">
              <a:buNone/>
            </a:pPr>
            <a:endParaRPr lang="en-US" sz="3500" dirty="0"/>
          </a:p>
          <a:p>
            <a:pPr marL="0" indent="0" algn="ctr">
              <a:buNone/>
            </a:pPr>
            <a:r>
              <a:rPr lang="en-US" sz="3500" b="1" dirty="0"/>
              <a:t>Without validation, is your business idea valid?</a:t>
            </a:r>
            <a:r>
              <a:rPr lang="en-US" sz="3300" b="1" dirty="0"/>
              <a:t> </a:t>
            </a:r>
          </a:p>
          <a:p>
            <a:pPr marL="0" indent="0">
              <a:buNone/>
            </a:pPr>
            <a:r>
              <a:rPr lang="en-US" sz="3300" b="1" dirty="0"/>
              <a:t>                           </a:t>
            </a:r>
          </a:p>
        </p:txBody>
      </p:sp>
      <p:sp>
        <p:nvSpPr>
          <p:cNvPr id="3" name="Title 2"/>
          <p:cNvSpPr>
            <a:spLocks noGrp="1"/>
          </p:cNvSpPr>
          <p:nvPr>
            <p:ph type="title"/>
          </p:nvPr>
        </p:nvSpPr>
        <p:spPr/>
        <p:txBody>
          <a:bodyPr/>
          <a:lstStyle/>
          <a:p>
            <a:r>
              <a:rPr lang="en-US" sz="4000" dirty="0">
                <a:solidFill>
                  <a:schemeClr val="tx1"/>
                </a:solidFill>
                <a:latin typeface="+mn-lt"/>
              </a:rPr>
              <a:t>Conclusion</a:t>
            </a:r>
            <a:br>
              <a:rPr lang="en-US" sz="4000" b="1" dirty="0">
                <a:latin typeface="+mn-lt"/>
              </a:rPr>
            </a:br>
            <a:endParaRPr lang="en-US" sz="4000" b="1" dirty="0">
              <a:latin typeface="+mn-lt"/>
            </a:endParaRPr>
          </a:p>
        </p:txBody>
      </p:sp>
    </p:spTree>
    <p:extLst>
      <p:ext uri="{BB962C8B-B14F-4D97-AF65-F5344CB8AC3E}">
        <p14:creationId xmlns:p14="http://schemas.microsoft.com/office/powerpoint/2010/main" val="1320414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endParaRPr lang="en-US" sz="3300" dirty="0"/>
          </a:p>
          <a:p>
            <a:pPr marL="0" indent="0" algn="ctr">
              <a:buNone/>
            </a:pPr>
            <a:endParaRPr lang="en-US" sz="3300" dirty="0"/>
          </a:p>
          <a:p>
            <a:pPr marL="0" indent="0" algn="ctr">
              <a:buNone/>
            </a:pPr>
            <a:r>
              <a:rPr lang="en-US" sz="4400" b="1" dirty="0"/>
              <a:t>ANY?</a:t>
            </a:r>
          </a:p>
        </p:txBody>
      </p:sp>
      <p:sp>
        <p:nvSpPr>
          <p:cNvPr id="3" name="Title 2"/>
          <p:cNvSpPr>
            <a:spLocks noGrp="1"/>
          </p:cNvSpPr>
          <p:nvPr>
            <p:ph type="title"/>
          </p:nvPr>
        </p:nvSpPr>
        <p:spPr/>
        <p:txBody>
          <a:bodyPr/>
          <a:lstStyle/>
          <a:p>
            <a:r>
              <a:rPr lang="en-US" sz="4000" dirty="0">
                <a:solidFill>
                  <a:schemeClr val="tx1"/>
                </a:solidFill>
                <a:latin typeface="+mn-lt"/>
              </a:rPr>
              <a:t>Questions &amp; Comments</a:t>
            </a:r>
          </a:p>
        </p:txBody>
      </p:sp>
    </p:spTree>
    <p:extLst>
      <p:ext uri="{BB962C8B-B14F-4D97-AF65-F5344CB8AC3E}">
        <p14:creationId xmlns:p14="http://schemas.microsoft.com/office/powerpoint/2010/main" val="1428565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normAutofit/>
          </a:bodyPr>
          <a:lstStyle/>
          <a:p>
            <a:endParaRPr lang="en-GB" sz="2400" dirty="0"/>
          </a:p>
          <a:p>
            <a:r>
              <a:rPr lang="en-GB" sz="2400" b="1" dirty="0">
                <a:solidFill>
                  <a:schemeClr val="tx1"/>
                </a:solidFill>
              </a:rPr>
              <a:t>Eric.Flask@mcast.edu.mt</a:t>
            </a:r>
            <a:endParaRPr lang="en-US" sz="2400" b="1" dirty="0">
              <a:solidFill>
                <a:schemeClr val="tx1"/>
              </a:solidFill>
            </a:endParaRPr>
          </a:p>
          <a:p>
            <a:r>
              <a:rPr lang="en-US" sz="2400" b="1" dirty="0">
                <a:solidFill>
                  <a:schemeClr val="tx1"/>
                </a:solidFill>
              </a:rPr>
              <a:t>Louisleonaudi@yahoo.com</a:t>
            </a:r>
          </a:p>
          <a:p>
            <a:endParaRPr lang="en-US" sz="2400" b="1" dirty="0"/>
          </a:p>
        </p:txBody>
      </p:sp>
      <p:sp>
        <p:nvSpPr>
          <p:cNvPr id="4" name="Title 3"/>
          <p:cNvSpPr>
            <a:spLocks noGrp="1"/>
          </p:cNvSpPr>
          <p:nvPr>
            <p:ph type="title"/>
          </p:nvPr>
        </p:nvSpPr>
        <p:spPr/>
        <p:txBody>
          <a:bodyPr/>
          <a:lstStyle/>
          <a:p>
            <a:r>
              <a:rPr lang="en-US" sz="4000" dirty="0">
                <a:solidFill>
                  <a:schemeClr val="tx1"/>
                </a:solidFill>
                <a:latin typeface="+mn-lt"/>
              </a:rPr>
              <a:t>Contacts</a:t>
            </a:r>
          </a:p>
        </p:txBody>
      </p:sp>
    </p:spTree>
    <p:extLst>
      <p:ext uri="{BB962C8B-B14F-4D97-AF65-F5344CB8AC3E}">
        <p14:creationId xmlns:p14="http://schemas.microsoft.com/office/powerpoint/2010/main" val="2510189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729974" y="3513529"/>
            <a:ext cx="7734747" cy="2887271"/>
          </a:xfrm>
        </p:spPr>
        <p:txBody>
          <a:bodyPr>
            <a:normAutofit fontScale="25000" lnSpcReduction="20000"/>
          </a:bodyPr>
          <a:lstStyle/>
          <a:p>
            <a:pPr marL="285750" indent="-285750" algn="l">
              <a:buFont typeface="Arial" panose="020B0604020202020204" pitchFamily="34" charset="0"/>
              <a:buChar char="•"/>
            </a:pPr>
            <a:endParaRPr lang="en-GB" sz="2400" dirty="0">
              <a:solidFill>
                <a:schemeClr val="tx1"/>
              </a:solidFill>
            </a:endParaRPr>
          </a:p>
          <a:p>
            <a:pPr marL="285750" indent="-285750" algn="l">
              <a:buFont typeface="Arial" panose="020B0604020202020204" pitchFamily="34" charset="0"/>
              <a:buChar char="•"/>
            </a:pPr>
            <a:r>
              <a:rPr lang="en-GB" sz="12800" dirty="0">
                <a:solidFill>
                  <a:schemeClr val="tx1"/>
                </a:solidFill>
              </a:rPr>
              <a:t>Lack of</a:t>
            </a:r>
            <a:r>
              <a:rPr lang="en-GB" sz="12800" b="1" dirty="0">
                <a:solidFill>
                  <a:schemeClr val="tx1"/>
                </a:solidFill>
              </a:rPr>
              <a:t> </a:t>
            </a:r>
            <a:r>
              <a:rPr lang="en-GB" sz="12800" dirty="0">
                <a:solidFill>
                  <a:schemeClr val="tx1"/>
                </a:solidFill>
              </a:rPr>
              <a:t>resources</a:t>
            </a:r>
            <a:r>
              <a:rPr lang="en-GB" sz="12800" b="1" dirty="0">
                <a:solidFill>
                  <a:schemeClr val="tx1"/>
                </a:solidFill>
              </a:rPr>
              <a:t> </a:t>
            </a:r>
            <a:r>
              <a:rPr lang="en-GB" sz="12800" dirty="0">
                <a:solidFill>
                  <a:schemeClr val="tx1"/>
                </a:solidFill>
              </a:rPr>
              <a:t>particularly access to finance or funding</a:t>
            </a:r>
          </a:p>
          <a:p>
            <a:pPr marL="285750" indent="-285750" algn="l">
              <a:buFont typeface="Arial" panose="020B0604020202020204" pitchFamily="34" charset="0"/>
              <a:buChar char="•"/>
            </a:pPr>
            <a:r>
              <a:rPr lang="en-GB" sz="12800" dirty="0">
                <a:solidFill>
                  <a:schemeClr val="tx1"/>
                </a:solidFill>
              </a:rPr>
              <a:t>Competence</a:t>
            </a:r>
          </a:p>
          <a:p>
            <a:pPr marL="285750" indent="-285750" algn="l">
              <a:buFont typeface="Arial" panose="020B0604020202020204" pitchFamily="34" charset="0"/>
              <a:buChar char="•"/>
            </a:pPr>
            <a:r>
              <a:rPr lang="en-GB" sz="12800" dirty="0">
                <a:solidFill>
                  <a:schemeClr val="tx1"/>
                </a:solidFill>
              </a:rPr>
              <a:t>Experience</a:t>
            </a:r>
          </a:p>
          <a:p>
            <a:pPr marL="285750" indent="-285750" algn="l">
              <a:buFont typeface="Arial" panose="020B0604020202020204" pitchFamily="34" charset="0"/>
              <a:buChar char="•"/>
            </a:pPr>
            <a:r>
              <a:rPr lang="en-GB" sz="12800" dirty="0">
                <a:solidFill>
                  <a:schemeClr val="tx1"/>
                </a:solidFill>
              </a:rPr>
              <a:t>Age</a:t>
            </a:r>
          </a:p>
          <a:p>
            <a:pPr marL="285750" indent="-285750" algn="l">
              <a:buFont typeface="Arial" panose="020B0604020202020204" pitchFamily="34" charset="0"/>
              <a:buChar char="•"/>
            </a:pPr>
            <a:endParaRPr lang="en-GB" sz="7000" dirty="0">
              <a:solidFill>
                <a:schemeClr val="tx1"/>
              </a:solidFill>
            </a:endParaRPr>
          </a:p>
          <a:p>
            <a:pPr marL="285750" indent="-285750" algn="l">
              <a:buFont typeface="Arial" panose="020B0604020202020204" pitchFamily="34" charset="0"/>
              <a:buChar char="•"/>
            </a:pPr>
            <a:endParaRPr lang="en-GB" sz="7000" dirty="0">
              <a:solidFill>
                <a:schemeClr val="tx1"/>
              </a:solidFill>
            </a:endParaRPr>
          </a:p>
          <a:p>
            <a:pPr marL="285750" indent="-285750" algn="l">
              <a:buFont typeface="Arial" panose="020B0604020202020204" pitchFamily="34" charset="0"/>
              <a:buChar char="•"/>
            </a:pPr>
            <a:endParaRPr lang="en-GB" sz="7000" dirty="0">
              <a:solidFill>
                <a:schemeClr val="tx1"/>
              </a:solidFill>
            </a:endParaRPr>
          </a:p>
          <a:p>
            <a:pPr algn="l"/>
            <a:r>
              <a:rPr lang="en-GB" sz="7000" dirty="0">
                <a:solidFill>
                  <a:schemeClr val="tx1"/>
                </a:solidFill>
              </a:rPr>
              <a:t>              </a:t>
            </a:r>
            <a:endParaRPr lang="en-GB" sz="3200" dirty="0">
              <a:solidFill>
                <a:schemeClr val="tx1"/>
              </a:solidFill>
            </a:endParaRPr>
          </a:p>
          <a:p>
            <a:endParaRPr lang="en-US" dirty="0"/>
          </a:p>
        </p:txBody>
      </p:sp>
      <p:sp>
        <p:nvSpPr>
          <p:cNvPr id="4" name="Title 3"/>
          <p:cNvSpPr>
            <a:spLocks noGrp="1"/>
          </p:cNvSpPr>
          <p:nvPr>
            <p:ph type="title"/>
          </p:nvPr>
        </p:nvSpPr>
        <p:spPr>
          <a:xfrm>
            <a:off x="710008" y="661738"/>
            <a:ext cx="7754713" cy="1910716"/>
          </a:xfrm>
        </p:spPr>
        <p:txBody>
          <a:bodyPr/>
          <a:lstStyle/>
          <a:p>
            <a:r>
              <a:rPr lang="en-GB" sz="4000" dirty="0">
                <a:solidFill>
                  <a:schemeClr val="tx1"/>
                </a:solidFill>
                <a:latin typeface="+mn-lt"/>
              </a:rPr>
              <a:t>Key Reasons Often Given for Start Up Businesses Failing </a:t>
            </a:r>
            <a:r>
              <a:rPr lang="en-US" sz="4000" dirty="0">
                <a:solidFill>
                  <a:schemeClr val="tx1"/>
                </a:solidFill>
                <a:latin typeface="+mn-lt"/>
              </a:rPr>
              <a:t>in Malta</a:t>
            </a:r>
          </a:p>
        </p:txBody>
      </p:sp>
    </p:spTree>
    <p:extLst>
      <p:ext uri="{BB962C8B-B14F-4D97-AF65-F5344CB8AC3E}">
        <p14:creationId xmlns:p14="http://schemas.microsoft.com/office/powerpoint/2010/main" val="986252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endParaRPr lang="en-GB" dirty="0"/>
          </a:p>
          <a:p>
            <a:pPr marL="0" indent="0">
              <a:buNone/>
            </a:pPr>
            <a:r>
              <a:rPr lang="en-GB" sz="2800" b="1" dirty="0"/>
              <a:t>Core reasons for failure</a:t>
            </a:r>
            <a:r>
              <a:rPr lang="en-GB" sz="2800" dirty="0"/>
              <a:t>: </a:t>
            </a:r>
          </a:p>
          <a:p>
            <a:r>
              <a:rPr lang="en-GB" sz="2800" dirty="0">
                <a:solidFill>
                  <a:schemeClr val="tx1"/>
                </a:solidFill>
              </a:rPr>
              <a:t>Failure to clearly articulating a problem(s) that you have, or others (potential customers) are experiencing with </a:t>
            </a:r>
            <a:r>
              <a:rPr lang="en-GB" sz="2800" b="1" dirty="0">
                <a:solidFill>
                  <a:schemeClr val="tx1"/>
                </a:solidFill>
              </a:rPr>
              <a:t>a clarity and definition in the value proposition </a:t>
            </a:r>
            <a:r>
              <a:rPr lang="en-GB" sz="2800" b="1" dirty="0" err="1">
                <a:solidFill>
                  <a:schemeClr val="tx1"/>
                </a:solidFill>
              </a:rPr>
              <a:t>ie</a:t>
            </a:r>
            <a:r>
              <a:rPr lang="en-GB" sz="2800" b="1" dirty="0">
                <a:solidFill>
                  <a:schemeClr val="tx1"/>
                </a:solidFill>
              </a:rPr>
              <a:t> </a:t>
            </a:r>
            <a:r>
              <a:rPr lang="en-GB" sz="2800" dirty="0">
                <a:solidFill>
                  <a:schemeClr val="tx1"/>
                </a:solidFill>
              </a:rPr>
              <a:t>a potential solution</a:t>
            </a:r>
          </a:p>
          <a:p>
            <a:r>
              <a:rPr lang="en-GB" sz="2800" dirty="0">
                <a:solidFill>
                  <a:schemeClr val="tx1"/>
                </a:solidFill>
              </a:rPr>
              <a:t>The value proposition developed didn’t solve </a:t>
            </a:r>
            <a:r>
              <a:rPr lang="en-GB" sz="2800" b="1" dirty="0">
                <a:solidFill>
                  <a:schemeClr val="tx1"/>
                </a:solidFill>
              </a:rPr>
              <a:t>a key problem</a:t>
            </a:r>
            <a:r>
              <a:rPr lang="en-GB" sz="2800" dirty="0">
                <a:solidFill>
                  <a:schemeClr val="tx1"/>
                </a:solidFill>
              </a:rPr>
              <a:t>(s) for a large enough audience.  </a:t>
            </a:r>
          </a:p>
          <a:p>
            <a:r>
              <a:rPr lang="en-GB" sz="2800" dirty="0">
                <a:solidFill>
                  <a:schemeClr val="tx1"/>
                </a:solidFill>
              </a:rPr>
              <a:t>A lack of market research to test and validate the proposition and market gap</a:t>
            </a:r>
          </a:p>
          <a:p>
            <a:endParaRPr lang="en-GB" sz="2000" dirty="0"/>
          </a:p>
          <a:p>
            <a:endParaRPr lang="en-GB" sz="1700" dirty="0"/>
          </a:p>
          <a:p>
            <a:endParaRPr lang="en-US" dirty="0"/>
          </a:p>
        </p:txBody>
      </p:sp>
      <p:sp>
        <p:nvSpPr>
          <p:cNvPr id="3" name="Title 2"/>
          <p:cNvSpPr>
            <a:spLocks noGrp="1"/>
          </p:cNvSpPr>
          <p:nvPr>
            <p:ph type="title"/>
          </p:nvPr>
        </p:nvSpPr>
        <p:spPr/>
        <p:txBody>
          <a:bodyPr/>
          <a:lstStyle/>
          <a:p>
            <a:r>
              <a:rPr lang="en-US" sz="4000" dirty="0">
                <a:solidFill>
                  <a:schemeClr val="tx1"/>
                </a:solidFill>
                <a:latin typeface="+mn-lt"/>
              </a:rPr>
              <a:t>The Reality</a:t>
            </a:r>
            <a:endParaRPr lang="en-US" sz="4000" dirty="0">
              <a:latin typeface="+mn-lt"/>
            </a:endParaRPr>
          </a:p>
        </p:txBody>
      </p:sp>
    </p:spTree>
    <p:extLst>
      <p:ext uri="{BB962C8B-B14F-4D97-AF65-F5344CB8AC3E}">
        <p14:creationId xmlns:p14="http://schemas.microsoft.com/office/powerpoint/2010/main" val="1177158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000" dirty="0"/>
              <a:t>A </a:t>
            </a:r>
            <a:r>
              <a:rPr lang="en-GB" sz="2000" b="1" dirty="0"/>
              <a:t>What’s in it for me </a:t>
            </a:r>
            <a:r>
              <a:rPr lang="en-GB" sz="2000" dirty="0"/>
              <a:t>concept. A </a:t>
            </a:r>
            <a:r>
              <a:rPr lang="en-GB" sz="2000" b="1" dirty="0"/>
              <a:t>promise of value</a:t>
            </a:r>
            <a:r>
              <a:rPr lang="en-GB" sz="2000" dirty="0"/>
              <a:t> to be delivered. Primary reason a prospect is willing </a:t>
            </a:r>
            <a:r>
              <a:rPr lang="en-GB" sz="2000" b="1" dirty="0"/>
              <a:t>to buy</a:t>
            </a:r>
            <a:r>
              <a:rPr lang="en-GB" sz="2000" dirty="0"/>
              <a:t> your product</a:t>
            </a:r>
          </a:p>
          <a:p>
            <a:endParaRPr lang="en-GB" sz="2000" dirty="0"/>
          </a:p>
          <a:p>
            <a:pPr marL="651510" lvl="1" indent="-342900">
              <a:buFont typeface="+mj-lt"/>
              <a:buAutoNum type="arabicPeriod"/>
            </a:pPr>
            <a:r>
              <a:rPr lang="en-GB" sz="2000" b="1" dirty="0"/>
              <a:t>a clear statement explaining how your idea solves customers’ problems or improves their situation (relevancy)</a:t>
            </a:r>
            <a:r>
              <a:rPr lang="en-GB" sz="2000" dirty="0"/>
              <a:t> .</a:t>
            </a:r>
            <a:endParaRPr lang="en-GB" sz="2000" b="1" dirty="0"/>
          </a:p>
          <a:p>
            <a:pPr marL="651510" lvl="1" indent="-342900">
              <a:buFont typeface="+mj-lt"/>
              <a:buAutoNum type="arabicPeriod"/>
            </a:pPr>
            <a:endParaRPr lang="en-GB" sz="2000" b="1" dirty="0"/>
          </a:p>
          <a:p>
            <a:pPr marL="651510" lvl="1" indent="-342900">
              <a:buFont typeface="+mj-lt"/>
              <a:buAutoNum type="arabicPeriod"/>
            </a:pPr>
            <a:r>
              <a:rPr lang="en-GB" sz="2000" b="1" dirty="0"/>
              <a:t>delivers specific benefits (quantified value)</a:t>
            </a:r>
            <a:r>
              <a:rPr lang="en-GB" sz="2000" dirty="0"/>
              <a:t> How does solving their problems make their life better? </a:t>
            </a:r>
            <a:endParaRPr lang="en-GB" sz="2000" b="1" dirty="0"/>
          </a:p>
          <a:p>
            <a:pPr marL="651510" lvl="1" indent="-342900">
              <a:buFont typeface="+mj-lt"/>
              <a:buAutoNum type="arabicPeriod"/>
            </a:pPr>
            <a:endParaRPr lang="en-GB" sz="2000" b="1" dirty="0"/>
          </a:p>
          <a:p>
            <a:pPr marL="651510" lvl="1" indent="-342900">
              <a:buFont typeface="+mj-lt"/>
              <a:buAutoNum type="arabicPeriod"/>
            </a:pPr>
            <a:r>
              <a:rPr lang="en-GB" sz="2000" b="1" dirty="0"/>
              <a:t>tells the ideal customer why they should buy from you and not from the competition (unique differentiation</a:t>
            </a:r>
            <a:r>
              <a:rPr lang="en-GB" sz="2000" dirty="0"/>
              <a:t>).</a:t>
            </a:r>
          </a:p>
          <a:p>
            <a:endParaRPr lang="en-US" dirty="0"/>
          </a:p>
        </p:txBody>
      </p:sp>
      <p:sp>
        <p:nvSpPr>
          <p:cNvPr id="3" name="Title 2"/>
          <p:cNvSpPr>
            <a:spLocks noGrp="1"/>
          </p:cNvSpPr>
          <p:nvPr>
            <p:ph type="title"/>
          </p:nvPr>
        </p:nvSpPr>
        <p:spPr/>
        <p:txBody>
          <a:bodyPr/>
          <a:lstStyle/>
          <a:p>
            <a:r>
              <a:rPr lang="en-US" sz="4000" dirty="0">
                <a:solidFill>
                  <a:schemeClr val="tx1"/>
                </a:solidFill>
                <a:latin typeface="+mn-lt"/>
              </a:rPr>
              <a:t>What is a Value Proposition</a:t>
            </a:r>
            <a:r>
              <a:rPr lang="en-US" sz="4000" b="1" dirty="0">
                <a:solidFill>
                  <a:schemeClr val="tx1"/>
                </a:solidFill>
                <a:latin typeface="+mn-lt"/>
              </a:rPr>
              <a:t>?</a:t>
            </a:r>
          </a:p>
        </p:txBody>
      </p:sp>
    </p:spTree>
    <p:extLst>
      <p:ext uri="{BB962C8B-B14F-4D97-AF65-F5344CB8AC3E}">
        <p14:creationId xmlns:p14="http://schemas.microsoft.com/office/powerpoint/2010/main" val="2484222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618BE5-3EA2-42DC-9607-33A175AB0644}"/>
              </a:ext>
            </a:extLst>
          </p:cNvPr>
          <p:cNvSpPr>
            <a:spLocks noGrp="1"/>
          </p:cNvSpPr>
          <p:nvPr>
            <p:ph idx="1"/>
          </p:nvPr>
        </p:nvSpPr>
        <p:spPr/>
        <p:txBody>
          <a:bodyPr>
            <a:normAutofit/>
          </a:bodyPr>
          <a:lstStyle/>
          <a:p>
            <a:pPr lvl="0"/>
            <a:r>
              <a:rPr lang="en-GB" sz="2000" dirty="0"/>
              <a:t> </a:t>
            </a:r>
            <a:r>
              <a:rPr lang="en-GB" sz="2000" dirty="0">
                <a:solidFill>
                  <a:schemeClr val="tx1"/>
                </a:solidFill>
              </a:rPr>
              <a:t>Features largely descriptive whereas benefits need to solve specific problems. The more quantitative (e.g. time saved, money made), the better. </a:t>
            </a:r>
          </a:p>
          <a:p>
            <a:pPr lvl="0"/>
            <a:r>
              <a:rPr lang="en-GB" sz="2000" dirty="0">
                <a:solidFill>
                  <a:schemeClr val="tx1"/>
                </a:solidFill>
              </a:rPr>
              <a:t>Think </a:t>
            </a:r>
            <a:r>
              <a:rPr lang="en-GB" sz="2000" b="1" dirty="0">
                <a:solidFill>
                  <a:schemeClr val="tx1"/>
                </a:solidFill>
              </a:rPr>
              <a:t>Minimum Viable Product</a:t>
            </a:r>
            <a:r>
              <a:rPr lang="en-GB" sz="2000" dirty="0">
                <a:solidFill>
                  <a:schemeClr val="tx1"/>
                </a:solidFill>
              </a:rPr>
              <a:t> and limit the benefit set as much as possible-provide just enough value for some customers to buy.</a:t>
            </a:r>
          </a:p>
          <a:p>
            <a:pPr lvl="0"/>
            <a:r>
              <a:rPr lang="en-GB" sz="2000" dirty="0">
                <a:solidFill>
                  <a:schemeClr val="tx1"/>
                </a:solidFill>
              </a:rPr>
              <a:t>In</a:t>
            </a:r>
            <a:r>
              <a:rPr lang="en-GB" sz="2000" i="1" dirty="0">
                <a:solidFill>
                  <a:schemeClr val="tx1"/>
                </a:solidFill>
              </a:rPr>
              <a:t> </a:t>
            </a:r>
            <a:r>
              <a:rPr lang="en-GB" sz="2000" dirty="0">
                <a:solidFill>
                  <a:schemeClr val="tx1"/>
                </a:solidFill>
              </a:rPr>
              <a:t>the Value Proposition, find the real reason behind a customer’s motivation and distil the idea into a </a:t>
            </a:r>
            <a:r>
              <a:rPr lang="en-GB" sz="2000" b="1" dirty="0">
                <a:solidFill>
                  <a:schemeClr val="tx1"/>
                </a:solidFill>
              </a:rPr>
              <a:t>single core reason </a:t>
            </a:r>
            <a:r>
              <a:rPr lang="en-GB" sz="2000" dirty="0">
                <a:solidFill>
                  <a:schemeClr val="tx1"/>
                </a:solidFill>
              </a:rPr>
              <a:t>someone would be willing to pay you for the product. </a:t>
            </a:r>
          </a:p>
          <a:p>
            <a:r>
              <a:rPr lang="en-GB" sz="2000" dirty="0">
                <a:solidFill>
                  <a:schemeClr val="tx1"/>
                </a:solidFill>
              </a:rPr>
              <a:t> What is the key/core USP to differentiate the product? It is important that </a:t>
            </a:r>
            <a:r>
              <a:rPr lang="en-GB" sz="2000" b="1" dirty="0">
                <a:solidFill>
                  <a:schemeClr val="tx1"/>
                </a:solidFill>
              </a:rPr>
              <a:t>potential customers see it as a USP, not just yo</a:t>
            </a:r>
            <a:r>
              <a:rPr lang="en-GB" sz="2000" dirty="0">
                <a:solidFill>
                  <a:schemeClr val="tx1"/>
                </a:solidFill>
              </a:rPr>
              <a:t>u.</a:t>
            </a:r>
            <a:br>
              <a:rPr lang="en-GB" sz="2000" dirty="0">
                <a:solidFill>
                  <a:schemeClr val="tx1"/>
                </a:solidFill>
              </a:rPr>
            </a:br>
            <a:endParaRPr lang="en-GB" sz="2000" dirty="0">
              <a:solidFill>
                <a:schemeClr val="tx1"/>
              </a:solidFill>
            </a:endParaRPr>
          </a:p>
          <a:p>
            <a:endParaRPr lang="en-GB" dirty="0"/>
          </a:p>
        </p:txBody>
      </p:sp>
      <p:sp>
        <p:nvSpPr>
          <p:cNvPr id="3" name="Title 2">
            <a:extLst>
              <a:ext uri="{FF2B5EF4-FFF2-40B4-BE49-F238E27FC236}">
                <a16:creationId xmlns:a16="http://schemas.microsoft.com/office/drawing/2014/main" id="{2E6E4B1F-2E9D-476B-BA37-9162669A0AC2}"/>
              </a:ext>
            </a:extLst>
          </p:cNvPr>
          <p:cNvSpPr>
            <a:spLocks noGrp="1"/>
          </p:cNvSpPr>
          <p:nvPr>
            <p:ph type="title"/>
          </p:nvPr>
        </p:nvSpPr>
        <p:spPr/>
        <p:txBody>
          <a:bodyPr/>
          <a:lstStyle/>
          <a:p>
            <a:r>
              <a:rPr lang="en-GB" sz="4000" dirty="0">
                <a:solidFill>
                  <a:schemeClr val="tx1"/>
                </a:solidFill>
                <a:latin typeface="+mn-lt"/>
              </a:rPr>
              <a:t>Product B</a:t>
            </a:r>
            <a:r>
              <a:rPr lang="en-GB" sz="4000" dirty="0">
                <a:solidFill>
                  <a:schemeClr val="tx1"/>
                </a:solidFill>
              </a:rPr>
              <a:t>enefits or Features</a:t>
            </a:r>
            <a:r>
              <a:rPr lang="en-GB" sz="4000" dirty="0"/>
              <a:t>?</a:t>
            </a:r>
          </a:p>
        </p:txBody>
      </p:sp>
    </p:spTree>
    <p:extLst>
      <p:ext uri="{BB962C8B-B14F-4D97-AF65-F5344CB8AC3E}">
        <p14:creationId xmlns:p14="http://schemas.microsoft.com/office/powerpoint/2010/main" val="3857080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9" y="2248349"/>
            <a:ext cx="7745505" cy="4236673"/>
          </a:xfrm>
        </p:spPr>
        <p:txBody>
          <a:bodyPr>
            <a:normAutofit fontScale="92500" lnSpcReduction="10000"/>
          </a:bodyPr>
          <a:lstStyle/>
          <a:p>
            <a:r>
              <a:rPr lang="en-GB" sz="2200" dirty="0">
                <a:solidFill>
                  <a:schemeClr val="tx1"/>
                </a:solidFill>
              </a:rPr>
              <a:t>Process of testing, measuring a market opportunity an idea prior to launching a</a:t>
            </a:r>
            <a:r>
              <a:rPr lang="en-GB" sz="2200" b="1" dirty="0">
                <a:solidFill>
                  <a:schemeClr val="tx1"/>
                </a:solidFill>
              </a:rPr>
              <a:t> </a:t>
            </a:r>
            <a:r>
              <a:rPr lang="en-GB" sz="2200" dirty="0">
                <a:solidFill>
                  <a:schemeClr val="tx1"/>
                </a:solidFill>
              </a:rPr>
              <a:t>product or service</a:t>
            </a:r>
            <a:r>
              <a:rPr lang="en-GB" sz="2200" b="1" dirty="0">
                <a:solidFill>
                  <a:schemeClr val="tx1"/>
                </a:solidFill>
              </a:rPr>
              <a:t>; </a:t>
            </a:r>
            <a:r>
              <a:rPr lang="en-GB" sz="2200" dirty="0">
                <a:solidFill>
                  <a:schemeClr val="tx1"/>
                </a:solidFill>
              </a:rPr>
              <a:t>involving information-gathering, interviews, audits and exposing the idea to your target audience. </a:t>
            </a:r>
          </a:p>
          <a:p>
            <a:endParaRPr lang="en-GB" sz="2200" dirty="0">
              <a:solidFill>
                <a:schemeClr val="tx1"/>
              </a:solidFill>
            </a:endParaRPr>
          </a:p>
          <a:p>
            <a:r>
              <a:rPr lang="en-GB" sz="2200" b="1" dirty="0">
                <a:solidFill>
                  <a:schemeClr val="tx1"/>
                </a:solidFill>
              </a:rPr>
              <a:t>Opportunity or gap”</a:t>
            </a:r>
            <a:r>
              <a:rPr lang="en-GB" sz="2200" dirty="0">
                <a:solidFill>
                  <a:schemeClr val="tx1"/>
                </a:solidFill>
              </a:rPr>
              <a:t> implies a novel offering in one or more ways:</a:t>
            </a:r>
          </a:p>
          <a:p>
            <a:pPr lvl="1">
              <a:buFont typeface="Wingdings" panose="05000000000000000000" pitchFamily="2" charset="2"/>
              <a:buChar char="Ø"/>
            </a:pPr>
            <a:r>
              <a:rPr lang="en-GB" sz="2100" dirty="0">
                <a:solidFill>
                  <a:schemeClr val="tx1"/>
                </a:solidFill>
              </a:rPr>
              <a:t> pioneering a truly innovative product; </a:t>
            </a:r>
          </a:p>
          <a:p>
            <a:pPr lvl="1">
              <a:buFont typeface="Wingdings" panose="05000000000000000000" pitchFamily="2" charset="2"/>
              <a:buChar char="Ø"/>
            </a:pPr>
            <a:r>
              <a:rPr lang="en-GB" sz="2100" dirty="0">
                <a:solidFill>
                  <a:schemeClr val="tx1"/>
                </a:solidFill>
              </a:rPr>
              <a:t> devising a new business model; e.g. on line retailing/taxi cabs</a:t>
            </a:r>
          </a:p>
          <a:p>
            <a:pPr lvl="1">
              <a:buFont typeface="Wingdings" panose="05000000000000000000" pitchFamily="2" charset="2"/>
              <a:buChar char="Ø"/>
            </a:pPr>
            <a:r>
              <a:rPr lang="en-GB" sz="2100" dirty="0">
                <a:solidFill>
                  <a:schemeClr val="tx1"/>
                </a:solidFill>
              </a:rPr>
              <a:t> creating a better or cheaper version of an existing product;  </a:t>
            </a:r>
          </a:p>
          <a:p>
            <a:pPr lvl="1">
              <a:buFont typeface="Wingdings" panose="05000000000000000000" pitchFamily="2" charset="2"/>
              <a:buChar char="Ø"/>
            </a:pPr>
            <a:r>
              <a:rPr lang="en-GB" sz="2100" dirty="0">
                <a:solidFill>
                  <a:schemeClr val="tx1"/>
                </a:solidFill>
              </a:rPr>
              <a:t> targeting an existing product to new sets of customers. </a:t>
            </a:r>
          </a:p>
          <a:p>
            <a:pPr lvl="1">
              <a:buFont typeface="Wingdings" panose="05000000000000000000" pitchFamily="2" charset="2"/>
              <a:buChar char="Ø"/>
            </a:pPr>
            <a:endParaRPr lang="en-GB" sz="2100" dirty="0">
              <a:solidFill>
                <a:schemeClr val="tx1"/>
              </a:solidFill>
            </a:endParaRPr>
          </a:p>
          <a:p>
            <a:pPr marL="0" indent="0">
              <a:buNone/>
            </a:pPr>
            <a:r>
              <a:rPr lang="en-GB" sz="2200" dirty="0">
                <a:solidFill>
                  <a:schemeClr val="tx1"/>
                </a:solidFill>
              </a:rPr>
              <a:t>These opportunity types are not mutually exclusive or a collectively exhaustive set of opportunities available</a:t>
            </a:r>
            <a:r>
              <a:rPr lang="en-GB" sz="2000" dirty="0">
                <a:solidFill>
                  <a:schemeClr val="tx1"/>
                </a:solidFill>
              </a:rPr>
              <a:t>. </a:t>
            </a:r>
            <a:br>
              <a:rPr lang="en-GB" sz="2000" dirty="0">
                <a:solidFill>
                  <a:schemeClr val="tx1"/>
                </a:solidFill>
              </a:rPr>
            </a:br>
            <a:endParaRPr lang="en-GB" sz="2000" dirty="0">
              <a:solidFill>
                <a:schemeClr val="tx1"/>
              </a:solidFill>
            </a:endParaRPr>
          </a:p>
          <a:p>
            <a:endParaRPr lang="en-US" dirty="0"/>
          </a:p>
        </p:txBody>
      </p:sp>
      <p:sp>
        <p:nvSpPr>
          <p:cNvPr id="3" name="Title 2"/>
          <p:cNvSpPr>
            <a:spLocks noGrp="1"/>
          </p:cNvSpPr>
          <p:nvPr>
            <p:ph type="title"/>
          </p:nvPr>
        </p:nvSpPr>
        <p:spPr/>
        <p:txBody>
          <a:bodyPr/>
          <a:lstStyle/>
          <a:p>
            <a:r>
              <a:rPr lang="en-US" sz="4000" dirty="0">
                <a:solidFill>
                  <a:schemeClr val="tx1"/>
                </a:solidFill>
                <a:latin typeface="+mn-lt"/>
              </a:rPr>
              <a:t>Idea Validation</a:t>
            </a:r>
          </a:p>
        </p:txBody>
      </p:sp>
    </p:spTree>
    <p:extLst>
      <p:ext uri="{BB962C8B-B14F-4D97-AF65-F5344CB8AC3E}">
        <p14:creationId xmlns:p14="http://schemas.microsoft.com/office/powerpoint/2010/main" val="2140530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89521" y="2316527"/>
            <a:ext cx="7745505" cy="4541473"/>
          </a:xfrm>
        </p:spPr>
        <p:txBody>
          <a:bodyPr>
            <a:noAutofit/>
          </a:bodyPr>
          <a:lstStyle/>
          <a:p>
            <a:pPr lvl="0"/>
            <a:r>
              <a:rPr lang="en-GB" sz="2000" dirty="0">
                <a:solidFill>
                  <a:schemeClr val="tx1"/>
                </a:solidFill>
              </a:rPr>
              <a:t>To </a:t>
            </a:r>
            <a:r>
              <a:rPr lang="en-GB" sz="2000" b="1" dirty="0">
                <a:solidFill>
                  <a:schemeClr val="tx1"/>
                </a:solidFill>
              </a:rPr>
              <a:t>prove a gap and </a:t>
            </a:r>
            <a:r>
              <a:rPr lang="en-GB" sz="2000" dirty="0">
                <a:solidFill>
                  <a:schemeClr val="tx1"/>
                </a:solidFill>
              </a:rPr>
              <a:t>get a sense of the potential market  </a:t>
            </a:r>
            <a:r>
              <a:rPr lang="en-GB" sz="2000" dirty="0" err="1">
                <a:solidFill>
                  <a:schemeClr val="tx1"/>
                </a:solidFill>
              </a:rPr>
              <a:t>ie</a:t>
            </a:r>
            <a:r>
              <a:rPr lang="en-GB" sz="2000" dirty="0">
                <a:solidFill>
                  <a:schemeClr val="tx1"/>
                </a:solidFill>
              </a:rPr>
              <a:t> </a:t>
            </a:r>
            <a:r>
              <a:rPr lang="en-GB" sz="2000" b="1" dirty="0">
                <a:solidFill>
                  <a:schemeClr val="tx1"/>
                </a:solidFill>
              </a:rPr>
              <a:t>enough people </a:t>
            </a:r>
            <a:r>
              <a:rPr lang="en-GB" sz="2000" dirty="0">
                <a:solidFill>
                  <a:schemeClr val="tx1"/>
                </a:solidFill>
              </a:rPr>
              <a:t>willing to buy your product, avoiding the dangers of developing an idea that nobody wants. </a:t>
            </a:r>
          </a:p>
          <a:p>
            <a:r>
              <a:rPr lang="en-GB" sz="2000" dirty="0">
                <a:solidFill>
                  <a:schemeClr val="tx1"/>
                </a:solidFill>
              </a:rPr>
              <a:t> Validation affords a much higher chance of success with that product but not with 100% certainty until you start trading. </a:t>
            </a:r>
          </a:p>
          <a:p>
            <a:pPr lvl="0"/>
            <a:r>
              <a:rPr lang="en-GB" sz="2000" dirty="0">
                <a:solidFill>
                  <a:schemeClr val="tx1"/>
                </a:solidFill>
              </a:rPr>
              <a:t>You can thus mitigate risk and build confidence in your idea before investing too much time and money.</a:t>
            </a:r>
          </a:p>
          <a:p>
            <a:pPr lvl="0"/>
            <a:r>
              <a:rPr lang="en-GB" sz="2000" dirty="0">
                <a:solidFill>
                  <a:schemeClr val="tx1"/>
                </a:solidFill>
              </a:rPr>
              <a:t>Quality feedback reduces risk element</a:t>
            </a:r>
          </a:p>
          <a:p>
            <a:r>
              <a:rPr lang="en-GB" sz="2000" dirty="0">
                <a:solidFill>
                  <a:schemeClr val="tx1"/>
                </a:solidFill>
              </a:rPr>
              <a:t>The biggest mistake is in not sharing the idea with others. By sharing that idea–it starts becoming refined. A big reason why we don’t do this is because of the possibility of other people taking our idea</a:t>
            </a:r>
            <a:endParaRPr lang="en-US" sz="2000" dirty="0">
              <a:solidFill>
                <a:schemeClr val="tx1"/>
              </a:solidFill>
            </a:endParaRPr>
          </a:p>
        </p:txBody>
      </p:sp>
      <p:sp>
        <p:nvSpPr>
          <p:cNvPr id="3" name="Title 2"/>
          <p:cNvSpPr>
            <a:spLocks noGrp="1"/>
          </p:cNvSpPr>
          <p:nvPr>
            <p:ph type="title"/>
          </p:nvPr>
        </p:nvSpPr>
        <p:spPr/>
        <p:txBody>
          <a:bodyPr/>
          <a:lstStyle/>
          <a:p>
            <a:r>
              <a:rPr lang="en-US" sz="4000" dirty="0">
                <a:solidFill>
                  <a:schemeClr val="tx1"/>
                </a:solidFill>
                <a:latin typeface="+mn-lt"/>
              </a:rPr>
              <a:t>Is Validation Necessary?</a:t>
            </a:r>
            <a:br>
              <a:rPr lang="en-US" sz="4000" dirty="0">
                <a:solidFill>
                  <a:schemeClr val="tx1"/>
                </a:solidFill>
                <a:latin typeface="+mn-lt"/>
              </a:rPr>
            </a:br>
            <a:r>
              <a:rPr lang="en-US" sz="4000" dirty="0">
                <a:solidFill>
                  <a:schemeClr val="tx1"/>
                </a:solidFill>
                <a:latin typeface="+mn-lt"/>
              </a:rPr>
              <a:t>Yes it Is!</a:t>
            </a:r>
          </a:p>
        </p:txBody>
      </p:sp>
    </p:spTree>
    <p:extLst>
      <p:ext uri="{BB962C8B-B14F-4D97-AF65-F5344CB8AC3E}">
        <p14:creationId xmlns:p14="http://schemas.microsoft.com/office/powerpoint/2010/main" val="243045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8c08f2c9b1536528c9cd4206c55b6563bbd4f6"/>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sentation for Lewvel 6 Workshop  2017">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spDef>
      <a:spPr/>
      <a:bodyPr rtlCol="0" anchor="ctr"/>
      <a:lstStyle>
        <a:defPPr algn="ctr">
          <a:defRPr dirty="0"/>
        </a:defPPr>
      </a:lstStyle>
      <a:style>
        <a:lnRef idx="3">
          <a:schemeClr val="lt1"/>
        </a:lnRef>
        <a:fillRef idx="1">
          <a:schemeClr val="accent3"/>
        </a:fillRef>
        <a:effectRef idx="1">
          <a:schemeClr val="accent3"/>
        </a:effectRef>
        <a:fontRef idx="minor">
          <a:schemeClr val="lt1"/>
        </a:fontRef>
      </a:style>
    </a:spDef>
    <a:lnDef>
      <a:spPr/>
      <a:bodyPr/>
      <a:lstStyle/>
      <a:style>
        <a:lnRef idx="1">
          <a:schemeClr val="accent3"/>
        </a:lnRef>
        <a:fillRef idx="0">
          <a:schemeClr val="accent3"/>
        </a:fillRef>
        <a:effectRef idx="0">
          <a:schemeClr val="accent3"/>
        </a:effectRef>
        <a:fontRef idx="minor">
          <a:schemeClr val="tx1"/>
        </a:fontRef>
      </a:style>
    </a:lnDef>
    <a:txDef>
      <a:spPr>
        <a:noFill/>
        <a:ln>
          <a:solidFill>
            <a:schemeClr val="accent1"/>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Presentation for Lewvel 6 Workshop 2017" id="{CBB50441-3BBC-49B5-B036-6CEF21E6BB6D}" vid="{0601957F-C47F-46A8-9A8E-93D2A1D61F17}"/>
    </a:ext>
  </a:extLst>
</a:theme>
</file>

<file path=ppt/theme/theme2.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32B37FA-28CB-46C6-A9E3-5E4526C1B1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for Lewvel 6 Workshop  2017</Template>
  <TotalTime>0</TotalTime>
  <Words>1681</Words>
  <Application>Microsoft Office PowerPoint</Application>
  <PresentationFormat>On-screen Show (4:3)</PresentationFormat>
  <Paragraphs>241</Paragraphs>
  <Slides>34</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Cambria</vt:lpstr>
      <vt:lpstr>Segoe UI</vt:lpstr>
      <vt:lpstr>Times New Roman</vt:lpstr>
      <vt:lpstr>Wingdings</vt:lpstr>
      <vt:lpstr>Presentation for Lewvel 6 Workshop  2017</vt:lpstr>
      <vt:lpstr>Validating A Business Idea</vt:lpstr>
      <vt:lpstr>From Idea to Market Fit </vt:lpstr>
      <vt:lpstr> Survival!  </vt:lpstr>
      <vt:lpstr>Key Reasons Often Given for Start Up Businesses Failing in Malta</vt:lpstr>
      <vt:lpstr>The Reality</vt:lpstr>
      <vt:lpstr>What is a Value Proposition?</vt:lpstr>
      <vt:lpstr>Product Benefits or Features?</vt:lpstr>
      <vt:lpstr>Idea Validation</vt:lpstr>
      <vt:lpstr>Is Validation Necessary? Yes it Is!</vt:lpstr>
      <vt:lpstr>The Next Step</vt:lpstr>
      <vt:lpstr>Potential Customers</vt:lpstr>
      <vt:lpstr>Relevant Buying Motivations                             for Your Business Idea</vt:lpstr>
      <vt:lpstr>Validation</vt:lpstr>
      <vt:lpstr>Dangers in Validation</vt:lpstr>
      <vt:lpstr>Market Research Types</vt:lpstr>
      <vt:lpstr>Research Validation-Competition</vt:lpstr>
      <vt:lpstr>Research Validation</vt:lpstr>
      <vt:lpstr>Conducting Quantitative Interviews</vt:lpstr>
      <vt:lpstr>Digital Marketing 1 </vt:lpstr>
      <vt:lpstr>Digital Marketing Uncovering Your Competitors </vt:lpstr>
      <vt:lpstr> Digital Marketing How Long in Business? </vt:lpstr>
      <vt:lpstr> Digital Marketing Understand the Market </vt:lpstr>
      <vt:lpstr>Digital Marketing keyword Analysis </vt:lpstr>
      <vt:lpstr>Social Media Validation Use Free Trials </vt:lpstr>
      <vt:lpstr>Other Channels to Understand the Market and Demand</vt:lpstr>
      <vt:lpstr>Social Media Validation TweetReach.Com</vt:lpstr>
      <vt:lpstr>Social Media Validation Socialanimal.io</vt:lpstr>
      <vt:lpstr>BUILDING OPPORTUNITY  Example 1-Cleaning Company</vt:lpstr>
      <vt:lpstr>BUILDING OPPORTUNITY  Example 2</vt:lpstr>
      <vt:lpstr>So What Did You Learn                  from Validation?</vt:lpstr>
      <vt:lpstr>Now You Have Gone Full Circle</vt:lpstr>
      <vt:lpstr>Conclusion </vt:lpstr>
      <vt:lpstr>Questions &amp; Comments</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2017-01-24T09:15:47Z</dcterms:created>
  <dcterms:modified xsi:type="dcterms:W3CDTF">2018-01-16T12:22:06Z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TC034605419991</vt:lpwstr>
  </property>
</Properties>
</file>