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5" r:id="rId1"/>
  </p:sldMasterIdLst>
  <p:notesMasterIdLst>
    <p:notesMasterId r:id="rId35"/>
  </p:notesMasterIdLst>
  <p:handoutMasterIdLst>
    <p:handoutMasterId r:id="rId36"/>
  </p:handoutMasterIdLst>
  <p:sldIdLst>
    <p:sldId id="256" r:id="rId2"/>
    <p:sldId id="349" r:id="rId3"/>
    <p:sldId id="472" r:id="rId4"/>
    <p:sldId id="485"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6" r:id="rId18"/>
    <p:sldId id="487" r:id="rId19"/>
    <p:sldId id="488" r:id="rId20"/>
    <p:sldId id="489" r:id="rId21"/>
    <p:sldId id="490" r:id="rId22"/>
    <p:sldId id="491" r:id="rId23"/>
    <p:sldId id="492" r:id="rId24"/>
    <p:sldId id="493" r:id="rId25"/>
    <p:sldId id="494" r:id="rId26"/>
    <p:sldId id="495" r:id="rId27"/>
    <p:sldId id="496" r:id="rId28"/>
    <p:sldId id="497" r:id="rId29"/>
    <p:sldId id="498" r:id="rId30"/>
    <p:sldId id="499" r:id="rId31"/>
    <p:sldId id="500" r:id="rId32"/>
    <p:sldId id="501" r:id="rId33"/>
    <p:sldId id="423" r:id="rId34"/>
  </p:sldIdLst>
  <p:sldSz cx="9144000" cy="6858000" type="screen4x3"/>
  <p:notesSz cx="6797675" cy="9926638"/>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FF00"/>
    <a:srgbClr val="FF0000"/>
    <a:srgbClr val="DEA900"/>
    <a:srgbClr val="D2CB6C"/>
    <a:srgbClr val="424D04"/>
    <a:srgbClr val="657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3" autoAdjust="0"/>
    <p:restoredTop sz="70261" autoAdjust="0"/>
  </p:normalViewPr>
  <p:slideViewPr>
    <p:cSldViewPr>
      <p:cViewPr>
        <p:scale>
          <a:sx n="85" d="100"/>
          <a:sy n="85" d="100"/>
        </p:scale>
        <p:origin x="-618" y="504"/>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193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2" y="0"/>
            <a:ext cx="2946275" cy="496671"/>
          </a:xfrm>
          <a:prstGeom prst="rect">
            <a:avLst/>
          </a:prstGeom>
        </p:spPr>
        <p:txBody>
          <a:bodyPr vert="horz" lIns="91440" tIns="45720" rIns="91440" bIns="45720" rtlCol="0"/>
          <a:lstStyle>
            <a:lvl1pPr algn="r">
              <a:defRPr sz="1200"/>
            </a:lvl1pPr>
          </a:lstStyle>
          <a:p>
            <a:fld id="{5002C0F5-C2C5-4356-83DF-0797BCED9832}" type="datetimeFigureOut">
              <a:rPr lang="en-GB" smtClean="0"/>
              <a:pPr/>
              <a:t>13/03/2018</a:t>
            </a:fld>
            <a:endParaRPr lang="en-GB"/>
          </a:p>
        </p:txBody>
      </p:sp>
      <p:sp>
        <p:nvSpPr>
          <p:cNvPr id="4" name="Footer Placeholder 3"/>
          <p:cNvSpPr>
            <a:spLocks noGrp="1"/>
          </p:cNvSpPr>
          <p:nvPr>
            <p:ph type="ftr" sz="quarter" idx="2"/>
          </p:nvPr>
        </p:nvSpPr>
        <p:spPr>
          <a:xfrm>
            <a:off x="0" y="9428272"/>
            <a:ext cx="2946275" cy="49667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1440" tIns="45720" rIns="91440" bIns="45720" rtlCol="0" anchor="b"/>
          <a:lstStyle>
            <a:lvl1pPr algn="r">
              <a:defRPr sz="1200"/>
            </a:lvl1pPr>
          </a:lstStyle>
          <a:p>
            <a:fld id="{11D4AA9B-BA17-40FC-8394-7FAB5A186FB3}" type="slidenum">
              <a:rPr lang="en-GB" smtClean="0"/>
              <a:pPr/>
              <a:t>‹#›</a:t>
            </a:fld>
            <a:endParaRPr lang="en-GB"/>
          </a:p>
        </p:txBody>
      </p:sp>
    </p:spTree>
    <p:extLst>
      <p:ext uri="{BB962C8B-B14F-4D97-AF65-F5344CB8AC3E}">
        <p14:creationId xmlns:p14="http://schemas.microsoft.com/office/powerpoint/2010/main" val="19610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2" y="0"/>
            <a:ext cx="2946275" cy="496671"/>
          </a:xfrm>
          <a:prstGeom prst="rect">
            <a:avLst/>
          </a:prstGeom>
        </p:spPr>
        <p:txBody>
          <a:bodyPr vert="horz" lIns="91440" tIns="45720" rIns="91440" bIns="45720" rtlCol="0"/>
          <a:lstStyle>
            <a:lvl1pPr algn="r">
              <a:defRPr sz="1200"/>
            </a:lvl1pPr>
          </a:lstStyle>
          <a:p>
            <a:fld id="{ADC64FFF-6B40-4CEB-8C80-F2DBCA7ECB0C}" type="datetimeFigureOut">
              <a:rPr lang="en-GB" smtClean="0"/>
              <a:pPr/>
              <a:t>13/03/2018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3" y="4715831"/>
            <a:ext cx="5436909" cy="44666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272"/>
            <a:ext cx="2946275" cy="4966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2" y="9428272"/>
            <a:ext cx="2946275" cy="496671"/>
          </a:xfrm>
          <a:prstGeom prst="rect">
            <a:avLst/>
          </a:prstGeom>
        </p:spPr>
        <p:txBody>
          <a:bodyPr vert="horz" lIns="91440" tIns="45720" rIns="91440" bIns="45720" rtlCol="0" anchor="b"/>
          <a:lstStyle>
            <a:lvl1pPr algn="r">
              <a:defRPr sz="1200"/>
            </a:lvl1pPr>
          </a:lstStyle>
          <a:p>
            <a:fld id="{14A3B88B-4D30-4B31-967D-5189AF4DEFD5}" type="slidenum">
              <a:rPr lang="en-GB" smtClean="0"/>
              <a:pPr/>
              <a:t>‹#›</a:t>
            </a:fld>
            <a:endParaRPr lang="en-GB"/>
          </a:p>
        </p:txBody>
      </p:sp>
    </p:spTree>
    <p:extLst>
      <p:ext uri="{BB962C8B-B14F-4D97-AF65-F5344CB8AC3E}">
        <p14:creationId xmlns:p14="http://schemas.microsoft.com/office/powerpoint/2010/main" val="29153350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A3B88B-4D30-4B31-967D-5189AF4DEFD5}" type="slidenum">
              <a:rPr lang="en-GB" smtClean="0"/>
              <a:pPr/>
              <a:t>1</a:t>
            </a:fld>
            <a:endParaRPr lang="en-GB"/>
          </a:p>
        </p:txBody>
      </p:sp>
    </p:spTree>
    <p:extLst>
      <p:ext uri="{BB962C8B-B14F-4D97-AF65-F5344CB8AC3E}">
        <p14:creationId xmlns:p14="http://schemas.microsoft.com/office/powerpoint/2010/main" val="166053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A3B88B-4D30-4B31-967D-5189AF4DEFD5}" type="slidenum">
              <a:rPr lang="en-GB" smtClean="0"/>
              <a:pPr/>
              <a:t>2</a:t>
            </a:fld>
            <a:endParaRPr lang="en-GB"/>
          </a:p>
        </p:txBody>
      </p:sp>
    </p:spTree>
    <p:extLst>
      <p:ext uri="{BB962C8B-B14F-4D97-AF65-F5344CB8AC3E}">
        <p14:creationId xmlns:p14="http://schemas.microsoft.com/office/powerpoint/2010/main" val="105255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A3B88B-4D30-4B31-967D-5189AF4DEFD5}" type="slidenum">
              <a:rPr lang="en-GB" smtClean="0"/>
              <a:pPr/>
              <a:t>3</a:t>
            </a:fld>
            <a:endParaRPr lang="en-GB"/>
          </a:p>
        </p:txBody>
      </p:sp>
    </p:spTree>
    <p:extLst>
      <p:ext uri="{BB962C8B-B14F-4D97-AF65-F5344CB8AC3E}">
        <p14:creationId xmlns:p14="http://schemas.microsoft.com/office/powerpoint/2010/main" val="105255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A3B88B-4D30-4B31-967D-5189AF4DEFD5}" type="slidenum">
              <a:rPr lang="en-GB" smtClean="0"/>
              <a:pPr/>
              <a:t>5</a:t>
            </a:fld>
            <a:endParaRPr lang="en-GB"/>
          </a:p>
        </p:txBody>
      </p:sp>
    </p:spTree>
    <p:extLst>
      <p:ext uri="{BB962C8B-B14F-4D97-AF65-F5344CB8AC3E}">
        <p14:creationId xmlns:p14="http://schemas.microsoft.com/office/powerpoint/2010/main" val="105255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A3B88B-4D30-4B31-967D-5189AF4DEFD5}" type="slidenum">
              <a:rPr lang="en-GB" smtClean="0"/>
              <a:pPr/>
              <a:t>6</a:t>
            </a:fld>
            <a:endParaRPr lang="en-GB"/>
          </a:p>
        </p:txBody>
      </p:sp>
    </p:spTree>
    <p:extLst>
      <p:ext uri="{BB962C8B-B14F-4D97-AF65-F5344CB8AC3E}">
        <p14:creationId xmlns:p14="http://schemas.microsoft.com/office/powerpoint/2010/main" val="105255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A3B88B-4D30-4B31-967D-5189AF4DEFD5}" type="slidenum">
              <a:rPr lang="en-GB" smtClean="0"/>
              <a:pPr/>
              <a:t>33</a:t>
            </a:fld>
            <a:endParaRPr lang="en-GB"/>
          </a:p>
        </p:txBody>
      </p:sp>
    </p:spTree>
    <p:extLst>
      <p:ext uri="{BB962C8B-B14F-4D97-AF65-F5344CB8AC3E}">
        <p14:creationId xmlns:p14="http://schemas.microsoft.com/office/powerpoint/2010/main" val="937413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244080"/>
          </a:xfrm>
        </p:spPr>
        <p:txBody>
          <a:bodyPr anchor="b"/>
          <a:lstStyle>
            <a:lvl1pPr>
              <a:defRPr sz="6600" baseline="0">
                <a:ln>
                  <a:noFill/>
                </a:ln>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EC12906-0476-4D72-A71E-49336CFE5C26}" type="datetime1">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03880" y="6381328"/>
            <a:ext cx="548640" cy="396240"/>
          </a:xfrm>
        </p:spPr>
        <p:txBody>
          <a:bodyPr/>
          <a:lstStyle/>
          <a:p>
            <a:fld id="{FA84A37A-AFC2-4A01-80A1-FC20F2C0D5BB}" type="slidenum">
              <a:rPr lang="en-US" smtClean="0"/>
              <a:pPr/>
              <a:t>‹#›</a:t>
            </a:fld>
            <a:endParaRPr lang="en-US" dirty="0"/>
          </a:p>
        </p:txBody>
      </p:sp>
      <p:pic>
        <p:nvPicPr>
          <p:cNvPr id="9" name="Picture 8" descr="MCAST-Main-p-CMYK.jpg"/>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79512" y="260648"/>
            <a:ext cx="2781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2E7A8-C934-4584-A377-A8F2C4755A7D}" type="datetime1">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spd="med">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01CDA-14A4-48B0-9555-7C72EF643527}" type="datetime1">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transition spd="med">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969696" cy="720080"/>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07504" y="1340768"/>
            <a:ext cx="8208912" cy="4968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D018E-F49A-49E4-87C2-CFAF480D801F}" type="datetime1">
              <a:rPr lang="en-US" smtClean="0"/>
              <a:pPr/>
              <a:t>3/13/2018</a:t>
            </a:fld>
            <a:endParaRPr lang="en-US"/>
          </a:p>
        </p:txBody>
      </p:sp>
      <p:sp>
        <p:nvSpPr>
          <p:cNvPr id="5" name="Footer Placeholder 4"/>
          <p:cNvSpPr>
            <a:spLocks noGrp="1"/>
          </p:cNvSpPr>
          <p:nvPr>
            <p:ph type="ftr" sz="quarter" idx="11"/>
          </p:nvPr>
        </p:nvSpPr>
        <p:spPr>
          <a:xfrm>
            <a:off x="6084168" y="6492240"/>
            <a:ext cx="2367281" cy="365760"/>
          </a:xfrm>
        </p:spPr>
        <p:txBody>
          <a:bodyPr/>
          <a:lstStyle/>
          <a:p>
            <a:endParaRPr lang="en-US" dirty="0"/>
          </a:p>
        </p:txBody>
      </p:sp>
      <p:sp>
        <p:nvSpPr>
          <p:cNvPr id="6" name="Slide Number Placeholder 5"/>
          <p:cNvSpPr>
            <a:spLocks noGrp="1"/>
          </p:cNvSpPr>
          <p:nvPr>
            <p:ph type="sldNum" sz="quarter" idx="12"/>
          </p:nvPr>
        </p:nvSpPr>
        <p:spPr>
          <a:xfrm>
            <a:off x="8748464" y="6381328"/>
            <a:ext cx="360040" cy="396240"/>
          </a:xfrm>
        </p:spPr>
        <p:txBody>
          <a:bodyPr/>
          <a:lstStyle/>
          <a:p>
            <a:fld id="{FA84A37A-AFC2-4A01-80A1-FC20F2C0D5BB}" type="slidenum">
              <a:rPr lang="en-US" smtClean="0"/>
              <a:pPr/>
              <a:t>‹#›</a:t>
            </a:fld>
            <a:endParaRPr lang="en-US" dirty="0"/>
          </a:p>
        </p:txBody>
      </p:sp>
      <p:pic>
        <p:nvPicPr>
          <p:cNvPr id="9" name="Picture 8" descr="MCAST-Main-p-CMYK.jpg"/>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5496" y="6309320"/>
            <a:ext cx="1671115" cy="4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strips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1929C-936C-4895-933B-F9411D994373}" type="datetime1">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transition spd="med">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51CE07-2C56-48F1-9D39-B149D01319A2}" type="datetime1">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spd="med">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E8E55-C682-4D8D-BEB9-B7DE3AAD16C8}" type="datetime1">
              <a:rPr lang="en-US" smtClean="0"/>
              <a:pPr/>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spd="med">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F9D2C-A4BB-49B0-8C17-FB05382496F9}" type="datetime1">
              <a:rPr lang="en-US" smtClean="0"/>
              <a:pPr/>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spd="med">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50836-66F1-4FFE-B52B-32E4B19B4D8A}" type="datetime1">
              <a:rPr lang="en-US" smtClean="0"/>
              <a:pPr/>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transition spd="med">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4EDDD-4A9A-4148-852F-D79E059A4554}" type="datetime1">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trips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3E502F4-A09B-4679-9B8F-0C9349FA0A24}" type="datetime1">
              <a:rPr lang="en-US" smtClean="0"/>
              <a:pPr/>
              <a:t>3/13/2018</a:t>
            </a:fld>
            <a:endParaRPr lang="en-US"/>
          </a:p>
        </p:txBody>
      </p:sp>
      <p:sp>
        <p:nvSpPr>
          <p:cNvPr id="9" name="Slide Number Placeholder 8"/>
          <p:cNvSpPr>
            <a:spLocks noGrp="1"/>
          </p:cNvSpPr>
          <p:nvPr>
            <p:ph type="sldNum" sz="quarter" idx="11"/>
          </p:nvPr>
        </p:nvSpPr>
        <p:spPr/>
        <p:txBody>
          <a:bodyPr/>
          <a:lstStyle/>
          <a:p>
            <a:fld id="{FA84A37A-AFC2-4A01-80A1-FC20F2C0D5B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2" name="Picture 11" descr="MCAST-Main-p-CMYK.jpg"/>
          <p:cNvPicPr/>
          <p:nvPr userDrawn="1"/>
        </p:nvPicPr>
        <p:blipFill rotWithShape="1">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rcRect r="63773" b="26701"/>
          <a:stretch/>
        </p:blipFill>
        <p:spPr bwMode="auto">
          <a:xfrm rot="5400000">
            <a:off x="5233505" y="3432158"/>
            <a:ext cx="7367454" cy="52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03880" y="6309320"/>
            <a:ext cx="548640" cy="396240"/>
          </a:xfrm>
          <a:prstGeom prst="bracketPair">
            <a:avLst>
              <a:gd name="adj" fmla="val 17949"/>
            </a:avLst>
          </a:prstGeom>
          <a:ln w="19050">
            <a:solidFill>
              <a:srgbClr val="FFFFFF"/>
            </a:solidFill>
          </a:ln>
        </p:spPr>
        <p:txBody>
          <a:bodyPr vert="horz" lIns="0" tIns="0" rIns="0" bIns="0" rtlCol="0" anchor="ctr"/>
          <a:lstStyle>
            <a:lvl1pPr algn="ctr">
              <a:defRPr sz="1200">
                <a:solidFill>
                  <a:srgbClr val="FFFFFF"/>
                </a:solidFill>
              </a:defRPr>
            </a:lvl1pPr>
          </a:lstStyle>
          <a:p>
            <a:fld id="{FA84A37A-AFC2-4A01-80A1-FC20F2C0D5BB}" type="slidenum">
              <a:rPr lang="en-US" smtClean="0"/>
              <a:pPr/>
              <a:t>‹#›</a:t>
            </a:fld>
            <a:endParaRPr lang="en-US" dirty="0"/>
          </a:p>
        </p:txBody>
      </p:sp>
      <p:sp>
        <p:nvSpPr>
          <p:cNvPr id="5" name="Footer Placeholder 4"/>
          <p:cNvSpPr>
            <a:spLocks noGrp="1"/>
          </p:cNvSpPr>
          <p:nvPr>
            <p:ph type="ftr" sz="quarter" idx="3"/>
          </p:nvPr>
        </p:nvSpPr>
        <p:spPr>
          <a:xfrm>
            <a:off x="107504" y="6463923"/>
            <a:ext cx="2367281" cy="365760"/>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4" name="Date Placeholder 3"/>
          <p:cNvSpPr>
            <a:spLocks noGrp="1"/>
          </p:cNvSpPr>
          <p:nvPr>
            <p:ph type="dt" sz="half" idx="2"/>
          </p:nvPr>
        </p:nvSpPr>
        <p:spPr>
          <a:xfrm>
            <a:off x="3539481" y="6492240"/>
            <a:ext cx="2438399" cy="365760"/>
          </a:xfrm>
          <a:prstGeom prst="rect">
            <a:avLst/>
          </a:prstGeom>
        </p:spPr>
        <p:txBody>
          <a:bodyPr vert="horz" lIns="91440" tIns="45720" rIns="91440" bIns="45720" rtlCol="0" anchor="ctr"/>
          <a:lstStyle>
            <a:lvl1pPr algn="ctr">
              <a:defRPr sz="1200">
                <a:solidFill>
                  <a:schemeClr val="tx1"/>
                </a:solidFill>
              </a:defRPr>
            </a:lvl1pPr>
          </a:lstStyle>
          <a:p>
            <a:fld id="{1633E747-A0B4-4B96-B42E-5035915D1954}" type="datetime1">
              <a:rPr lang="en-US" smtClean="0"/>
              <a:pPr/>
              <a:t>3/13/2018</a:t>
            </a:fld>
            <a:endParaRPr lang="en-US" dirty="0"/>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spd="med">
    <p:strips dir="ld"/>
  </p:transition>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eric.flask@mcast.edu.m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1824" y="5458544"/>
            <a:ext cx="7342584" cy="1066800"/>
          </a:xfrm>
        </p:spPr>
        <p:txBody>
          <a:bodyPr>
            <a:normAutofit/>
          </a:bodyPr>
          <a:lstStyle/>
          <a:p>
            <a:pPr algn="r"/>
            <a:r>
              <a:rPr lang="en-GB" sz="2400" b="1" dirty="0" smtClean="0"/>
              <a:t>Eric Flask</a:t>
            </a:r>
          </a:p>
          <a:p>
            <a:pPr algn="r"/>
            <a:r>
              <a:rPr lang="en-GB" sz="1600" dirty="0" smtClean="0"/>
              <a:t>Director, Innovation &amp; Entrepreneurship</a:t>
            </a:r>
          </a:p>
          <a:p>
            <a:pPr algn="r"/>
            <a:r>
              <a:rPr lang="en-GB" sz="1600" i="1" dirty="0" smtClean="0">
                <a:latin typeface="Arial Narrow" panose="020B0606020202030204" pitchFamily="34" charset="0"/>
              </a:rPr>
              <a:t>March 2017</a:t>
            </a:r>
            <a:endParaRPr lang="en-GB" sz="1600" i="1" dirty="0">
              <a:latin typeface="Arial Narrow" panose="020B0606020202030204" pitchFamily="34" charset="0"/>
            </a:endParaRPr>
          </a:p>
        </p:txBody>
      </p:sp>
      <p:sp>
        <p:nvSpPr>
          <p:cNvPr id="4" name="Title 3"/>
          <p:cNvSpPr>
            <a:spLocks noGrp="1"/>
          </p:cNvSpPr>
          <p:nvPr>
            <p:ph type="ctrTitle"/>
          </p:nvPr>
        </p:nvSpPr>
        <p:spPr>
          <a:xfrm>
            <a:off x="179512" y="1905001"/>
            <a:ext cx="7992888" cy="2244080"/>
          </a:xfrm>
        </p:spPr>
        <p:txBody>
          <a:bodyPr/>
          <a:lstStyle/>
          <a:p>
            <a:pPr algn="r"/>
            <a:r>
              <a:rPr lang="en-GB" sz="4000" dirty="0" smtClean="0"/>
              <a:t>L6 Entrepreneurship Assignment </a:t>
            </a:r>
            <a:r>
              <a:rPr lang="en-GB" sz="4400" dirty="0" smtClean="0"/>
              <a:t/>
            </a:r>
            <a:br>
              <a:rPr lang="en-GB" sz="4400" dirty="0" smtClean="0"/>
            </a:br>
            <a:r>
              <a:rPr lang="en-GB" sz="3600" dirty="0" smtClean="0"/>
              <a:t>2017 – 2018</a:t>
            </a:r>
            <a:endParaRPr lang="en-GB" sz="6000" dirty="0"/>
          </a:p>
        </p:txBody>
      </p:sp>
    </p:spTree>
    <p:extLst>
      <p:ext uri="{BB962C8B-B14F-4D97-AF65-F5344CB8AC3E}">
        <p14:creationId xmlns:p14="http://schemas.microsoft.com/office/powerpoint/2010/main" val="109588542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K&amp;U 4 Maximum 4-5 </a:t>
            </a:r>
            <a:r>
              <a:rPr lang="de-DE" dirty="0" err="1" smtClean="0"/>
              <a:t>marks</a:t>
            </a:r>
            <a:endParaRPr lang="de-DE" dirty="0"/>
          </a:p>
        </p:txBody>
      </p:sp>
      <p:sp>
        <p:nvSpPr>
          <p:cNvPr id="3" name="Inhaltsplatzhalter 2"/>
          <p:cNvSpPr>
            <a:spLocks noGrp="1"/>
          </p:cNvSpPr>
          <p:nvPr>
            <p:ph idx="1"/>
          </p:nvPr>
        </p:nvSpPr>
        <p:spPr>
          <a:xfrm>
            <a:off x="323528" y="3140968"/>
            <a:ext cx="7885384" cy="4968552"/>
          </a:xfrm>
        </p:spPr>
        <p:txBody>
          <a:bodyPr/>
          <a:lstStyle/>
          <a:p>
            <a:r>
              <a:rPr lang="en-US" dirty="0" smtClean="0"/>
              <a:t>Multiple methods explained identifying main competitors in the market.</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10</a:t>
            </a:fld>
            <a:endParaRPr lang="en-US" dirty="0"/>
          </a:p>
        </p:txBody>
      </p:sp>
      <p:sp>
        <p:nvSpPr>
          <p:cNvPr id="5" name="Rechteck 4"/>
          <p:cNvSpPr/>
          <p:nvPr/>
        </p:nvSpPr>
        <p:spPr>
          <a:xfrm>
            <a:off x="323528" y="1124744"/>
            <a:ext cx="8424936" cy="1077218"/>
          </a:xfrm>
          <a:prstGeom prst="rect">
            <a:avLst/>
          </a:prstGeom>
        </p:spPr>
        <p:txBody>
          <a:bodyPr wrap="square">
            <a:spAutoFit/>
          </a:bodyPr>
          <a:lstStyle/>
          <a:p>
            <a:r>
              <a:rPr lang="en-US" sz="3200" b="1" dirty="0" smtClean="0"/>
              <a:t>Explain the methods used to conduct a gap and competitor analysis.</a:t>
            </a:r>
            <a:endParaRPr lang="de-DE" sz="32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K&amp;U 5 Maximum 4-5 </a:t>
            </a:r>
            <a:r>
              <a:rPr lang="de-DE" dirty="0" err="1" smtClean="0"/>
              <a:t>marks</a:t>
            </a:r>
            <a:endParaRPr lang="de-DE" dirty="0"/>
          </a:p>
        </p:txBody>
      </p:sp>
      <p:sp>
        <p:nvSpPr>
          <p:cNvPr id="3" name="Inhaltsplatzhalter 2"/>
          <p:cNvSpPr>
            <a:spLocks noGrp="1"/>
          </p:cNvSpPr>
          <p:nvPr>
            <p:ph idx="1"/>
          </p:nvPr>
        </p:nvSpPr>
        <p:spPr>
          <a:xfrm>
            <a:off x="395536" y="3717032"/>
            <a:ext cx="8280920" cy="4968552"/>
          </a:xfrm>
        </p:spPr>
        <p:txBody>
          <a:bodyPr/>
          <a:lstStyle/>
          <a:p>
            <a:r>
              <a:rPr lang="en-US" dirty="0" smtClean="0"/>
              <a:t>Description provided including multiple segmentation variables used, highlighting the main differences in terms of needs of each segment.</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11</a:t>
            </a:fld>
            <a:endParaRPr lang="en-US" dirty="0"/>
          </a:p>
        </p:txBody>
      </p:sp>
      <p:sp>
        <p:nvSpPr>
          <p:cNvPr id="5" name="Rechteck 4"/>
          <p:cNvSpPr/>
          <p:nvPr/>
        </p:nvSpPr>
        <p:spPr>
          <a:xfrm>
            <a:off x="251520" y="1124744"/>
            <a:ext cx="8496944" cy="1569660"/>
          </a:xfrm>
          <a:prstGeom prst="rect">
            <a:avLst/>
          </a:prstGeom>
        </p:spPr>
        <p:txBody>
          <a:bodyPr wrap="square">
            <a:spAutoFit/>
          </a:bodyPr>
          <a:lstStyle/>
          <a:p>
            <a:r>
              <a:rPr lang="en-US" sz="3200" b="1" dirty="0" smtClean="0"/>
              <a:t>Describe the characteristics of the target market and typical customer using segmentation techniques.</a:t>
            </a:r>
            <a:endParaRPr lang="de-DE" sz="3200" b="1" dirty="0"/>
          </a:p>
        </p:txBody>
      </p:sp>
      <p:cxnSp>
        <p:nvCxnSpPr>
          <p:cNvPr id="7" name="Gerade Verbindung 6"/>
          <p:cNvCxnSpPr/>
          <p:nvPr/>
        </p:nvCxnSpPr>
        <p:spPr>
          <a:xfrm>
            <a:off x="0" y="692696"/>
            <a:ext cx="88204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A&amp;A 1 Maximum 6-7 </a:t>
            </a:r>
            <a:r>
              <a:rPr lang="de-DE" dirty="0" err="1" smtClean="0"/>
              <a:t>marks</a:t>
            </a:r>
            <a:endParaRPr lang="de-DE" dirty="0"/>
          </a:p>
        </p:txBody>
      </p:sp>
      <p:sp>
        <p:nvSpPr>
          <p:cNvPr id="3" name="Inhaltsplatzhalter 2"/>
          <p:cNvSpPr>
            <a:spLocks noGrp="1"/>
          </p:cNvSpPr>
          <p:nvPr>
            <p:ph idx="1"/>
          </p:nvPr>
        </p:nvSpPr>
        <p:spPr>
          <a:xfrm>
            <a:off x="395536" y="3861048"/>
            <a:ext cx="8280920" cy="2664296"/>
          </a:xfrm>
        </p:spPr>
        <p:txBody>
          <a:bodyPr/>
          <a:lstStyle/>
          <a:p>
            <a:r>
              <a:rPr lang="en-US" dirty="0" smtClean="0"/>
              <a:t>A good SWOT analysis is carried out, listing the external and internal factors that will contribute to the success of the business idea. Relevant points are provided to reduce weaknesses and threats and to </a:t>
            </a:r>
            <a:r>
              <a:rPr lang="en-US" dirty="0" err="1" smtClean="0"/>
              <a:t>capitalise</a:t>
            </a:r>
            <a:r>
              <a:rPr lang="en-US" dirty="0" smtClean="0"/>
              <a:t> on  the strengths and opportunities.</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12</a:t>
            </a:fld>
            <a:endParaRPr lang="en-US" dirty="0"/>
          </a:p>
        </p:txBody>
      </p:sp>
      <p:sp>
        <p:nvSpPr>
          <p:cNvPr id="5" name="Rechteck 4"/>
          <p:cNvSpPr/>
          <p:nvPr/>
        </p:nvSpPr>
        <p:spPr>
          <a:xfrm>
            <a:off x="323528" y="692696"/>
            <a:ext cx="8424936" cy="2062103"/>
          </a:xfrm>
          <a:prstGeom prst="rect">
            <a:avLst/>
          </a:prstGeom>
        </p:spPr>
        <p:txBody>
          <a:bodyPr wrap="square">
            <a:spAutoFit/>
          </a:bodyPr>
          <a:lstStyle/>
          <a:p>
            <a:endParaRPr lang="en-US" sz="3200" b="1" dirty="0" smtClean="0"/>
          </a:p>
          <a:p>
            <a:r>
              <a:rPr lang="en-US" sz="3200" b="1" dirty="0" smtClean="0"/>
              <a:t>Use SWOT analysis to support own entrepreneurial idea objectives, and identify the areas of main risk.</a:t>
            </a:r>
            <a:endParaRPr lang="de-DE" sz="32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A&amp;A 2 Maximum 6-7 </a:t>
            </a:r>
            <a:r>
              <a:rPr lang="de-DE" dirty="0" err="1" smtClean="0"/>
              <a:t>marks</a:t>
            </a:r>
            <a:endParaRPr lang="de-DE" dirty="0"/>
          </a:p>
        </p:txBody>
      </p:sp>
      <p:sp>
        <p:nvSpPr>
          <p:cNvPr id="3" name="Inhaltsplatzhalter 2"/>
          <p:cNvSpPr>
            <a:spLocks noGrp="1"/>
          </p:cNvSpPr>
          <p:nvPr>
            <p:ph idx="1"/>
          </p:nvPr>
        </p:nvSpPr>
        <p:spPr>
          <a:xfrm>
            <a:off x="251520" y="3861048"/>
            <a:ext cx="8424936" cy="2664296"/>
          </a:xfrm>
        </p:spPr>
        <p:txBody>
          <a:bodyPr/>
          <a:lstStyle/>
          <a:p>
            <a:r>
              <a:rPr lang="en-US" dirty="0" smtClean="0"/>
              <a:t>A full competitor analysis making use of management tools is provided.</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13</a:t>
            </a:fld>
            <a:endParaRPr lang="en-US" dirty="0"/>
          </a:p>
        </p:txBody>
      </p:sp>
      <p:sp>
        <p:nvSpPr>
          <p:cNvPr id="5" name="Rechteck 4"/>
          <p:cNvSpPr/>
          <p:nvPr/>
        </p:nvSpPr>
        <p:spPr>
          <a:xfrm>
            <a:off x="323528" y="692696"/>
            <a:ext cx="8424936" cy="1569660"/>
          </a:xfrm>
          <a:prstGeom prst="rect">
            <a:avLst/>
          </a:prstGeom>
        </p:spPr>
        <p:txBody>
          <a:bodyPr wrap="square">
            <a:spAutoFit/>
          </a:bodyPr>
          <a:lstStyle/>
          <a:p>
            <a:endParaRPr lang="en-US" sz="3200" b="1" dirty="0" smtClean="0"/>
          </a:p>
          <a:p>
            <a:r>
              <a:rPr lang="en-US" sz="3200" b="1" dirty="0" smtClean="0"/>
              <a:t>Conduct a competitor and market analysis so as to assess the viability of own idea.</a:t>
            </a:r>
            <a:endParaRPr lang="de-DE" sz="32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6000" y="1800000"/>
            <a:ext cx="8208912" cy="4968552"/>
          </a:xfrm>
        </p:spPr>
        <p:txBody>
          <a:bodyPr/>
          <a:lstStyle/>
          <a:p>
            <a:pPr algn="ctr">
              <a:buNone/>
            </a:pPr>
            <a:r>
              <a:rPr lang="en-GB" sz="4400" b="1" dirty="0" smtClean="0"/>
              <a:t>Task Four – Initial Prototype / Concept Model Development </a:t>
            </a:r>
            <a:r>
              <a:rPr lang="en-GB" sz="4400" dirty="0" smtClean="0"/>
              <a:t>Covering grading criteria A&amp;A 5</a:t>
            </a:r>
            <a:endParaRPr lang="de-DE" sz="4400" dirty="0" smtClean="0"/>
          </a:p>
          <a:p>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14</a:t>
            </a:fld>
            <a:endParaRPr lang="en-US" dirty="0"/>
          </a:p>
        </p:txBody>
      </p:sp>
    </p:spTree>
  </p:cSld>
  <p:clrMapOvr>
    <a:masterClrMapping/>
  </p:clrMapOvr>
  <p:transition spd="med">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A&amp;A 5 Maximum 6-7 </a:t>
            </a:r>
            <a:r>
              <a:rPr lang="de-DE" dirty="0" err="1" smtClean="0"/>
              <a:t>marks</a:t>
            </a:r>
            <a:endParaRPr lang="de-DE" dirty="0"/>
          </a:p>
        </p:txBody>
      </p:sp>
      <p:sp>
        <p:nvSpPr>
          <p:cNvPr id="3" name="Inhaltsplatzhalter 2"/>
          <p:cNvSpPr>
            <a:spLocks noGrp="1"/>
          </p:cNvSpPr>
          <p:nvPr>
            <p:ph idx="1"/>
          </p:nvPr>
        </p:nvSpPr>
        <p:spPr>
          <a:xfrm>
            <a:off x="323528" y="3645024"/>
            <a:ext cx="8352928" cy="3816424"/>
          </a:xfrm>
        </p:spPr>
        <p:txBody>
          <a:bodyPr/>
          <a:lstStyle/>
          <a:p>
            <a:r>
              <a:rPr lang="en-US" dirty="0" smtClean="0"/>
              <a:t>A professional looking prototype or concept model is provided, together with  a clear understanding and projection of the features the prototype / concept model provides. A clear explanation of how these features will benefit the customer is also provided. All displays related to the prototype / concept model are included within a visual presentation to be presented during the sales pitch.</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15</a:t>
            </a:fld>
            <a:endParaRPr lang="en-US" dirty="0"/>
          </a:p>
        </p:txBody>
      </p:sp>
      <p:sp>
        <p:nvSpPr>
          <p:cNvPr id="5" name="Rechteck 4"/>
          <p:cNvSpPr/>
          <p:nvPr/>
        </p:nvSpPr>
        <p:spPr>
          <a:xfrm>
            <a:off x="323528" y="980728"/>
            <a:ext cx="8352928" cy="1815882"/>
          </a:xfrm>
          <a:prstGeom prst="rect">
            <a:avLst/>
          </a:prstGeom>
        </p:spPr>
        <p:txBody>
          <a:bodyPr wrap="square">
            <a:spAutoFit/>
          </a:bodyPr>
          <a:lstStyle/>
          <a:p>
            <a:endParaRPr lang="en-US" sz="2800" b="1" dirty="0" smtClean="0"/>
          </a:p>
          <a:p>
            <a:r>
              <a:rPr lang="en-US" sz="2800" b="1" dirty="0" smtClean="0"/>
              <a:t>Produce an initial prototype or concept model of the product or service in order to sell own business idea in a sales pitch.</a:t>
            </a:r>
            <a:endParaRPr lang="de-DE" sz="28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564904"/>
            <a:ext cx="7969696" cy="720080"/>
          </a:xfrm>
        </p:spPr>
        <p:txBody>
          <a:bodyPr/>
          <a:lstStyle/>
          <a:p>
            <a:pPr algn="ctr"/>
            <a:r>
              <a:rPr lang="de-DE" sz="4800" b="1" spc="0" dirty="0" smtClean="0">
                <a:ln w="10541" cmpd="sng">
                  <a:solidFill>
                    <a:schemeClr val="accent1">
                      <a:shade val="88000"/>
                      <a:satMod val="110000"/>
                    </a:schemeClr>
                  </a:solidFill>
                  <a:prstDash val="solid"/>
                </a:ln>
                <a:solidFill>
                  <a:schemeClr val="tx2"/>
                </a:solidFill>
              </a:rPr>
              <a:t>Section B: </a:t>
            </a:r>
            <a:br>
              <a:rPr lang="de-DE" sz="4800" b="1" spc="0" dirty="0" smtClean="0">
                <a:ln w="10541" cmpd="sng">
                  <a:solidFill>
                    <a:schemeClr val="accent1">
                      <a:shade val="88000"/>
                      <a:satMod val="110000"/>
                    </a:schemeClr>
                  </a:solidFill>
                  <a:prstDash val="solid"/>
                </a:ln>
                <a:solidFill>
                  <a:schemeClr val="tx2"/>
                </a:solidFill>
              </a:rPr>
            </a:br>
            <a:r>
              <a:rPr lang="de-DE" sz="4800" b="1" spc="0" dirty="0" smtClean="0">
                <a:ln w="10541" cmpd="sng">
                  <a:solidFill>
                    <a:schemeClr val="accent1">
                      <a:shade val="88000"/>
                      <a:satMod val="110000"/>
                    </a:schemeClr>
                  </a:solidFill>
                  <a:prstDash val="solid"/>
                </a:ln>
                <a:solidFill>
                  <a:schemeClr val="tx2"/>
                </a:solidFill>
              </a:rPr>
              <a:t>Getting the ball rolling </a:t>
            </a:r>
          </a:p>
        </p:txBody>
      </p:sp>
      <p:sp>
        <p:nvSpPr>
          <p:cNvPr id="4" name="Foliennummernplatzhalter 3"/>
          <p:cNvSpPr>
            <a:spLocks noGrp="1"/>
          </p:cNvSpPr>
          <p:nvPr>
            <p:ph type="sldNum" sz="quarter" idx="12"/>
          </p:nvPr>
        </p:nvSpPr>
        <p:spPr/>
        <p:txBody>
          <a:bodyPr/>
          <a:lstStyle/>
          <a:p>
            <a:fld id="{FA84A37A-AFC2-4A01-80A1-FC20F2C0D5BB}" type="slidenum">
              <a:rPr lang="en-US" smtClean="0"/>
              <a:pPr/>
              <a:t>16</a:t>
            </a:fld>
            <a:endParaRPr lang="en-US" dirty="0"/>
          </a:p>
        </p:txBody>
      </p:sp>
    </p:spTree>
  </p:cSld>
  <p:clrMapOvr>
    <a:masterClrMapping/>
  </p:clrMapOvr>
  <p:transition spd="med">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6000" y="1800000"/>
            <a:ext cx="8208912" cy="4968552"/>
          </a:xfrm>
        </p:spPr>
        <p:txBody>
          <a:bodyPr/>
          <a:lstStyle/>
          <a:p>
            <a:pPr>
              <a:buNone/>
            </a:pPr>
            <a:r>
              <a:rPr lang="en-GB" dirty="0" smtClean="0"/>
              <a:t> </a:t>
            </a:r>
            <a:endParaRPr lang="de-DE" dirty="0" smtClean="0"/>
          </a:p>
          <a:p>
            <a:pPr algn="ctr">
              <a:buNone/>
            </a:pPr>
            <a:r>
              <a:rPr lang="en-GB" sz="3200" b="1" dirty="0" smtClean="0"/>
              <a:t>Task Five – Identification of Tangible and Intangible Resources </a:t>
            </a:r>
          </a:p>
          <a:p>
            <a:pPr algn="ctr">
              <a:buNone/>
            </a:pPr>
            <a:r>
              <a:rPr lang="en-GB" sz="3200" i="1" dirty="0" smtClean="0"/>
              <a:t>Covering grading criteria K&amp;U 6</a:t>
            </a:r>
            <a:endParaRPr lang="de-DE" sz="3200" i="1" dirty="0" smtClean="0"/>
          </a:p>
          <a:p>
            <a:endParaRPr lang="de-DE" i="1"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17</a:t>
            </a:fld>
            <a:endParaRPr lang="en-US" dirty="0"/>
          </a:p>
        </p:txBody>
      </p:sp>
    </p:spTree>
  </p:cSld>
  <p:clrMapOvr>
    <a:masterClrMapping/>
  </p:clrMapOvr>
  <p:transition spd="med">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K&amp;U 6 Maximum 4-5 </a:t>
            </a:r>
            <a:r>
              <a:rPr lang="de-DE" dirty="0" err="1" smtClean="0"/>
              <a:t>marks</a:t>
            </a:r>
            <a:endParaRPr lang="de-DE" dirty="0"/>
          </a:p>
        </p:txBody>
      </p:sp>
      <p:sp>
        <p:nvSpPr>
          <p:cNvPr id="3" name="Inhaltsplatzhalter 2"/>
          <p:cNvSpPr>
            <a:spLocks noGrp="1"/>
          </p:cNvSpPr>
          <p:nvPr>
            <p:ph idx="1"/>
          </p:nvPr>
        </p:nvSpPr>
        <p:spPr>
          <a:xfrm>
            <a:off x="323528" y="3789040"/>
            <a:ext cx="8424936" cy="4968552"/>
          </a:xfrm>
        </p:spPr>
        <p:txBody>
          <a:bodyPr/>
          <a:lstStyle/>
          <a:p>
            <a:r>
              <a:rPr lang="en-US" dirty="0" smtClean="0"/>
              <a:t>Realistic list of resources identified and relevant </a:t>
            </a:r>
            <a:r>
              <a:rPr lang="en-US" dirty="0" err="1" smtClean="0"/>
              <a:t>costings</a:t>
            </a:r>
            <a:r>
              <a:rPr lang="en-US" dirty="0" smtClean="0"/>
              <a:t> provided.</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18</a:t>
            </a:fld>
            <a:endParaRPr lang="en-US" dirty="0"/>
          </a:p>
        </p:txBody>
      </p:sp>
      <p:sp>
        <p:nvSpPr>
          <p:cNvPr id="6" name="Rechteck 5"/>
          <p:cNvSpPr/>
          <p:nvPr/>
        </p:nvSpPr>
        <p:spPr>
          <a:xfrm>
            <a:off x="395536" y="692696"/>
            <a:ext cx="8352928" cy="2062103"/>
          </a:xfrm>
          <a:prstGeom prst="rect">
            <a:avLst/>
          </a:prstGeom>
        </p:spPr>
        <p:txBody>
          <a:bodyPr wrap="square">
            <a:spAutoFit/>
          </a:bodyPr>
          <a:lstStyle/>
          <a:p>
            <a:endParaRPr lang="en-US" sz="3200" b="1" dirty="0" smtClean="0"/>
          </a:p>
          <a:p>
            <a:r>
              <a:rPr lang="en-US" sz="3200" b="1" dirty="0" smtClean="0"/>
              <a:t>List the tangible and intangible resources including </a:t>
            </a:r>
            <a:r>
              <a:rPr lang="en-US" sz="3200" b="1" dirty="0" err="1" smtClean="0"/>
              <a:t>costings</a:t>
            </a:r>
            <a:r>
              <a:rPr lang="en-US" sz="3200" b="1" dirty="0" smtClean="0"/>
              <a:t> of the resources required to start up own venture.</a:t>
            </a:r>
            <a:endParaRPr lang="de-DE" sz="3200" b="1" dirty="0"/>
          </a:p>
        </p:txBody>
      </p:sp>
      <p:cxnSp>
        <p:nvCxnSpPr>
          <p:cNvPr id="8" name="Gerade Verbindung 7"/>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44824"/>
            <a:ext cx="7969696" cy="2376264"/>
          </a:xfrm>
        </p:spPr>
        <p:txBody>
          <a:bodyPr/>
          <a:lstStyle/>
          <a:p>
            <a:pPr algn="ctr"/>
            <a:r>
              <a:rPr lang="en-GB" dirty="0" smtClean="0"/>
              <a:t> </a:t>
            </a:r>
            <a:r>
              <a:rPr lang="de-DE" dirty="0" smtClean="0"/>
              <a:t/>
            </a:r>
            <a:br>
              <a:rPr lang="de-DE" dirty="0" smtClean="0"/>
            </a:br>
            <a:r>
              <a:rPr lang="en-GB" sz="3200" b="1" dirty="0" smtClean="0"/>
              <a:t>Task Six  – Identification of Legal Requirements </a:t>
            </a:r>
            <a:br>
              <a:rPr lang="en-GB" sz="3200" b="1" dirty="0" smtClean="0"/>
            </a:br>
            <a:r>
              <a:rPr lang="en-GB" sz="3200" i="1" dirty="0" smtClean="0"/>
              <a:t>Covering grading criteria K&amp;U 2 &amp; K&amp;U 3</a:t>
            </a:r>
            <a:r>
              <a:rPr lang="de-DE" sz="3200" dirty="0" smtClean="0"/>
              <a:t/>
            </a:r>
            <a:br>
              <a:rPr lang="de-DE" sz="3200" dirty="0" smtClean="0"/>
            </a:b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19</a:t>
            </a:fld>
            <a:endParaRPr lang="en-US" dirty="0"/>
          </a:p>
        </p:txBody>
      </p:sp>
    </p:spTree>
  </p:cSld>
  <p:clrMapOvr>
    <a:masterClrMapping/>
  </p:clrMapOvr>
  <p:transition spd="med">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969696" cy="720080"/>
          </a:xfrm>
        </p:spPr>
        <p:txBody>
          <a:bodyPr/>
          <a:lstStyle/>
          <a:p>
            <a:r>
              <a:rPr lang="en-GB" dirty="0" smtClean="0"/>
              <a:t>Learning Outcomes</a:t>
            </a:r>
            <a:endParaRPr lang="en-GB" dirty="0"/>
          </a:p>
        </p:txBody>
      </p:sp>
      <p:sp>
        <p:nvSpPr>
          <p:cNvPr id="3" name="Content Placeholder 2"/>
          <p:cNvSpPr>
            <a:spLocks noGrp="1"/>
          </p:cNvSpPr>
          <p:nvPr>
            <p:ph idx="1"/>
          </p:nvPr>
        </p:nvSpPr>
        <p:spPr>
          <a:xfrm>
            <a:off x="107504" y="1412776"/>
            <a:ext cx="8208912" cy="4896544"/>
          </a:xfrm>
        </p:spPr>
        <p:txBody>
          <a:bodyPr>
            <a:normAutofit/>
          </a:bodyPr>
          <a:lstStyle/>
          <a:p>
            <a:pPr lvl="0">
              <a:spcBef>
                <a:spcPts val="1200"/>
              </a:spcBef>
              <a:spcAft>
                <a:spcPts val="1200"/>
              </a:spcAft>
            </a:pPr>
            <a:r>
              <a:rPr lang="en-GB" sz="2400" dirty="0" smtClean="0"/>
              <a:t>Understand the dynamic nature of entrepreneurship and entrepreneurs and the techniques available for business idea generation and evaluation.</a:t>
            </a:r>
            <a:endParaRPr lang="de-DE" sz="2400" dirty="0" smtClean="0"/>
          </a:p>
          <a:p>
            <a:pPr lvl="0">
              <a:spcBef>
                <a:spcPts val="1200"/>
              </a:spcBef>
              <a:spcAft>
                <a:spcPts val="1200"/>
              </a:spcAft>
            </a:pPr>
            <a:r>
              <a:rPr lang="en-GB" sz="2400" dirty="0" smtClean="0"/>
              <a:t>Examine the considerations in new business creation.</a:t>
            </a:r>
            <a:endParaRPr lang="de-DE" sz="2400" dirty="0" smtClean="0"/>
          </a:p>
          <a:p>
            <a:pPr lvl="0">
              <a:spcBef>
                <a:spcPts val="1200"/>
              </a:spcBef>
              <a:spcAft>
                <a:spcPts val="1200"/>
              </a:spcAft>
            </a:pPr>
            <a:r>
              <a:rPr lang="en-GB" sz="2400" dirty="0" smtClean="0"/>
              <a:t>Understand the role of business planning and control in entrepreneurship. </a:t>
            </a:r>
            <a:endParaRPr lang="de-DE" sz="2400" dirty="0" smtClean="0"/>
          </a:p>
          <a:p>
            <a:pPr lvl="0">
              <a:spcBef>
                <a:spcPts val="1200"/>
              </a:spcBef>
              <a:spcAft>
                <a:spcPts val="1200"/>
              </a:spcAft>
            </a:pPr>
            <a:r>
              <a:rPr lang="en-GB" sz="2400" dirty="0" smtClean="0"/>
              <a:t>Work as part of a team to create a working prototype of a product/service idea.</a:t>
            </a:r>
            <a:endParaRPr lang="de-DE" sz="2400"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2</a:t>
            </a:fld>
            <a:endParaRPr lang="en-US" dirty="0"/>
          </a:p>
        </p:txBody>
      </p:sp>
      <p:cxnSp>
        <p:nvCxnSpPr>
          <p:cNvPr id="5" name="Straight Connector 4"/>
          <p:cNvCxnSpPr/>
          <p:nvPr/>
        </p:nvCxnSpPr>
        <p:spPr>
          <a:xfrm>
            <a:off x="0" y="764704"/>
            <a:ext cx="87484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6725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K&amp;U 2 Maximum 4-5 </a:t>
            </a:r>
            <a:r>
              <a:rPr lang="de-DE" dirty="0" err="1" smtClean="0"/>
              <a:t>marks</a:t>
            </a:r>
            <a:endParaRPr lang="de-DE" dirty="0"/>
          </a:p>
        </p:txBody>
      </p:sp>
      <p:sp>
        <p:nvSpPr>
          <p:cNvPr id="3" name="Inhaltsplatzhalter 2"/>
          <p:cNvSpPr>
            <a:spLocks noGrp="1"/>
          </p:cNvSpPr>
          <p:nvPr>
            <p:ph idx="1"/>
          </p:nvPr>
        </p:nvSpPr>
        <p:spPr>
          <a:xfrm>
            <a:off x="251520" y="3573016"/>
            <a:ext cx="8424936" cy="4968552"/>
          </a:xfrm>
        </p:spPr>
        <p:txBody>
          <a:bodyPr/>
          <a:lstStyle/>
          <a:p>
            <a:r>
              <a:rPr lang="en-US" dirty="0" smtClean="0"/>
              <a:t>All of the required licenses identified and explained.</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20</a:t>
            </a:fld>
            <a:endParaRPr lang="en-US" dirty="0"/>
          </a:p>
        </p:txBody>
      </p:sp>
      <p:sp>
        <p:nvSpPr>
          <p:cNvPr id="5" name="Rechteck 4"/>
          <p:cNvSpPr/>
          <p:nvPr/>
        </p:nvSpPr>
        <p:spPr>
          <a:xfrm>
            <a:off x="323528" y="836712"/>
            <a:ext cx="8424936" cy="1077218"/>
          </a:xfrm>
          <a:prstGeom prst="rect">
            <a:avLst/>
          </a:prstGeom>
        </p:spPr>
        <p:txBody>
          <a:bodyPr wrap="square">
            <a:spAutoFit/>
          </a:bodyPr>
          <a:lstStyle/>
          <a:p>
            <a:endParaRPr lang="en-US" sz="3200" b="1" dirty="0" smtClean="0"/>
          </a:p>
          <a:p>
            <a:r>
              <a:rPr lang="en-US" sz="3200" b="1" dirty="0" smtClean="0"/>
              <a:t>Identify the licenses required to be able to trade.</a:t>
            </a:r>
            <a:endParaRPr lang="de-DE" sz="32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K&amp;U 3 Maximum 4-5 </a:t>
            </a:r>
            <a:r>
              <a:rPr lang="de-DE" dirty="0" err="1" smtClean="0"/>
              <a:t>marks</a:t>
            </a:r>
            <a:endParaRPr lang="de-DE" dirty="0"/>
          </a:p>
        </p:txBody>
      </p:sp>
      <p:sp>
        <p:nvSpPr>
          <p:cNvPr id="3" name="Inhaltsplatzhalter 2"/>
          <p:cNvSpPr>
            <a:spLocks noGrp="1"/>
          </p:cNvSpPr>
          <p:nvPr>
            <p:ph idx="1"/>
          </p:nvPr>
        </p:nvSpPr>
        <p:spPr>
          <a:xfrm>
            <a:off x="323528" y="3284984"/>
            <a:ext cx="8352928" cy="3024336"/>
          </a:xfrm>
        </p:spPr>
        <p:txBody>
          <a:bodyPr/>
          <a:lstStyle/>
          <a:p>
            <a:r>
              <a:rPr lang="en-US" dirty="0" smtClean="0"/>
              <a:t>Implication of legislation on the business </a:t>
            </a:r>
            <a:r>
              <a:rPr lang="en-US" dirty="0" err="1" smtClean="0"/>
              <a:t>recognised</a:t>
            </a:r>
            <a:r>
              <a:rPr lang="en-US" dirty="0" smtClean="0"/>
              <a:t> and described.</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21</a:t>
            </a:fld>
            <a:endParaRPr lang="en-US" dirty="0"/>
          </a:p>
        </p:txBody>
      </p:sp>
      <p:sp>
        <p:nvSpPr>
          <p:cNvPr id="5" name="Rechteck 4"/>
          <p:cNvSpPr/>
          <p:nvPr/>
        </p:nvSpPr>
        <p:spPr>
          <a:xfrm>
            <a:off x="395536" y="836712"/>
            <a:ext cx="8280920" cy="1569660"/>
          </a:xfrm>
          <a:prstGeom prst="rect">
            <a:avLst/>
          </a:prstGeom>
        </p:spPr>
        <p:txBody>
          <a:bodyPr wrap="square">
            <a:spAutoFit/>
          </a:bodyPr>
          <a:lstStyle/>
          <a:p>
            <a:endParaRPr lang="en-US" sz="3200" b="1" dirty="0" smtClean="0"/>
          </a:p>
          <a:p>
            <a:r>
              <a:rPr lang="en-US" sz="3200" b="1" dirty="0" err="1" smtClean="0"/>
              <a:t>Recognise</a:t>
            </a:r>
            <a:r>
              <a:rPr lang="en-US" sz="3200" b="1" dirty="0" smtClean="0"/>
              <a:t> the different laws that will impact own business.</a:t>
            </a:r>
            <a:endParaRPr lang="de-DE" sz="32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08920"/>
            <a:ext cx="7969696" cy="720080"/>
          </a:xfrm>
        </p:spPr>
        <p:txBody>
          <a:bodyPr/>
          <a:lstStyle/>
          <a:p>
            <a:pPr algn="ctr"/>
            <a:r>
              <a:rPr lang="en-GB" b="1" dirty="0" smtClean="0"/>
              <a:t>Task Seven – Development of the Marketing Plan </a:t>
            </a:r>
            <a:br>
              <a:rPr lang="en-GB" b="1" dirty="0" smtClean="0"/>
            </a:br>
            <a:r>
              <a:rPr lang="en-GB" i="1" dirty="0" smtClean="0"/>
              <a:t>Covering grading criteria A&amp;A 3</a:t>
            </a:r>
            <a:r>
              <a:rPr lang="de-DE" dirty="0" smtClean="0"/>
              <a:t/>
            </a:r>
            <a:br>
              <a:rPr lang="de-DE" dirty="0" smtClean="0"/>
            </a:b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22</a:t>
            </a:fld>
            <a:endParaRPr lang="en-US" dirty="0"/>
          </a:p>
        </p:txBody>
      </p:sp>
    </p:spTree>
  </p:cSld>
  <p:clrMapOvr>
    <a:masterClrMapping/>
  </p:clrMapOvr>
  <p:transition spd="med">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A&amp;A 3 Maximum 6-7 </a:t>
            </a:r>
            <a:r>
              <a:rPr lang="de-DE" dirty="0" err="1" smtClean="0"/>
              <a:t>marks</a:t>
            </a:r>
            <a:endParaRPr lang="de-DE" dirty="0"/>
          </a:p>
        </p:txBody>
      </p:sp>
      <p:sp>
        <p:nvSpPr>
          <p:cNvPr id="3" name="Inhaltsplatzhalter 2"/>
          <p:cNvSpPr>
            <a:spLocks noGrp="1"/>
          </p:cNvSpPr>
          <p:nvPr>
            <p:ph idx="1"/>
          </p:nvPr>
        </p:nvSpPr>
        <p:spPr>
          <a:xfrm>
            <a:off x="179512" y="3717032"/>
            <a:ext cx="8496944" cy="4968552"/>
          </a:xfrm>
        </p:spPr>
        <p:txBody>
          <a:bodyPr/>
          <a:lstStyle/>
          <a:p>
            <a:r>
              <a:rPr lang="en-US" dirty="0" smtClean="0"/>
              <a:t>A good marketing plan is provided, making reference to all of the marketing tools; it is presented in a professional way, and details of its application are provided.</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23</a:t>
            </a:fld>
            <a:endParaRPr lang="en-US" dirty="0"/>
          </a:p>
        </p:txBody>
      </p:sp>
      <p:sp>
        <p:nvSpPr>
          <p:cNvPr id="5" name="Rechteck 4"/>
          <p:cNvSpPr/>
          <p:nvPr/>
        </p:nvSpPr>
        <p:spPr>
          <a:xfrm>
            <a:off x="251520" y="1268760"/>
            <a:ext cx="8496944" cy="1569660"/>
          </a:xfrm>
          <a:prstGeom prst="rect">
            <a:avLst/>
          </a:prstGeom>
        </p:spPr>
        <p:txBody>
          <a:bodyPr wrap="square">
            <a:spAutoFit/>
          </a:bodyPr>
          <a:lstStyle/>
          <a:p>
            <a:endParaRPr lang="en-US" sz="3200" b="1" dirty="0" smtClean="0"/>
          </a:p>
          <a:p>
            <a:r>
              <a:rPr lang="en-US" sz="3200" b="1" dirty="0" smtClean="0"/>
              <a:t>Produce a basic marketing plan, including all the marketing tools available.</a:t>
            </a:r>
            <a:endParaRPr lang="de-DE" sz="32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00000"/>
            <a:ext cx="8748464" cy="1512168"/>
          </a:xfrm>
        </p:spPr>
        <p:txBody>
          <a:bodyPr/>
          <a:lstStyle/>
          <a:p>
            <a:pPr algn="ctr"/>
            <a:r>
              <a:rPr lang="en-GB" b="1" dirty="0" smtClean="0"/>
              <a:t/>
            </a:r>
            <a:br>
              <a:rPr lang="en-GB" b="1" dirty="0" smtClean="0"/>
            </a:br>
            <a:r>
              <a:rPr lang="en-GB" b="1" dirty="0" smtClean="0"/>
              <a:t>Task Eight – Preparation of Financial Workings and Projections  </a:t>
            </a:r>
            <a:br>
              <a:rPr lang="en-GB" b="1" dirty="0" smtClean="0"/>
            </a:br>
            <a:r>
              <a:rPr lang="en-GB" i="1" dirty="0" smtClean="0"/>
              <a:t>Covering grading criteria S&amp;E 1</a:t>
            </a:r>
            <a:r>
              <a:rPr lang="de-DE" dirty="0" smtClean="0"/>
              <a:t/>
            </a:r>
            <a:br>
              <a:rPr lang="de-DE" dirty="0" smtClean="0"/>
            </a:b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24</a:t>
            </a:fld>
            <a:endParaRPr lang="en-US" dirty="0"/>
          </a:p>
        </p:txBody>
      </p:sp>
    </p:spTree>
  </p:cSld>
  <p:clrMapOvr>
    <a:masterClrMapping/>
  </p:clrMapOvr>
  <p:transition spd="med">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S&amp;E 1 Maximum 8-10 </a:t>
            </a:r>
            <a:r>
              <a:rPr lang="de-DE" dirty="0" err="1" smtClean="0"/>
              <a:t>marks</a:t>
            </a:r>
            <a:endParaRPr lang="de-DE" dirty="0"/>
          </a:p>
        </p:txBody>
      </p:sp>
      <p:sp>
        <p:nvSpPr>
          <p:cNvPr id="3" name="Inhaltsplatzhalter 2"/>
          <p:cNvSpPr>
            <a:spLocks noGrp="1"/>
          </p:cNvSpPr>
          <p:nvPr>
            <p:ph idx="1"/>
          </p:nvPr>
        </p:nvSpPr>
        <p:spPr>
          <a:xfrm>
            <a:off x="179512" y="3068960"/>
            <a:ext cx="8208912" cy="4968552"/>
          </a:xfrm>
        </p:spPr>
        <p:txBody>
          <a:bodyPr/>
          <a:lstStyle/>
          <a:p>
            <a:r>
              <a:rPr lang="en-US" dirty="0" smtClean="0"/>
              <a:t>Major financial tables have been identified and relevant figures worked out. </a:t>
            </a:r>
          </a:p>
          <a:p>
            <a:r>
              <a:rPr lang="en-US" dirty="0" smtClean="0"/>
              <a:t>Realistic projections for sales, expenses, budgets and profit have been calculated and BEP has been correctly calculated in both monetary value as well as in units that need to be sold.</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25</a:t>
            </a:fld>
            <a:endParaRPr lang="en-US" dirty="0"/>
          </a:p>
        </p:txBody>
      </p:sp>
      <p:sp>
        <p:nvSpPr>
          <p:cNvPr id="5" name="Rechteck 4"/>
          <p:cNvSpPr/>
          <p:nvPr/>
        </p:nvSpPr>
        <p:spPr>
          <a:xfrm>
            <a:off x="251520" y="980728"/>
            <a:ext cx="8496944" cy="1569660"/>
          </a:xfrm>
          <a:prstGeom prst="rect">
            <a:avLst/>
          </a:prstGeom>
        </p:spPr>
        <p:txBody>
          <a:bodyPr wrap="square">
            <a:spAutoFit/>
          </a:bodyPr>
          <a:lstStyle/>
          <a:p>
            <a:r>
              <a:rPr lang="en-US" sz="3200" b="1" dirty="0" smtClean="0"/>
              <a:t>Prepare the required financial workings, based on primary data to calculate break-even for own business start up.</a:t>
            </a:r>
            <a:endParaRPr lang="de-DE" sz="32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564904"/>
            <a:ext cx="7969696" cy="720080"/>
          </a:xfrm>
        </p:spPr>
        <p:txBody>
          <a:bodyPr/>
          <a:lstStyle/>
          <a:p>
            <a:pPr algn="ctr"/>
            <a:r>
              <a:rPr lang="en-GB" b="1" dirty="0" smtClean="0"/>
              <a:t>Task Nine – Development of a Mini Business Plan </a:t>
            </a:r>
            <a:br>
              <a:rPr lang="en-GB" b="1" dirty="0" smtClean="0"/>
            </a:br>
            <a:r>
              <a:rPr lang="en-GB" i="1" dirty="0" smtClean="0"/>
              <a:t>Covering grading criteria K&amp;U 7</a:t>
            </a:r>
            <a:r>
              <a:rPr lang="de-DE" dirty="0" smtClean="0"/>
              <a:t/>
            </a:r>
            <a:br>
              <a:rPr lang="de-DE" dirty="0" smtClean="0"/>
            </a:b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26</a:t>
            </a:fld>
            <a:endParaRPr lang="en-US" dirty="0"/>
          </a:p>
        </p:txBody>
      </p:sp>
    </p:spTree>
  </p:cSld>
  <p:clrMapOvr>
    <a:masterClrMapping/>
  </p:clrMapOvr>
  <p:transition spd="med">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K&amp;U 7 Maximum 4-5 </a:t>
            </a:r>
            <a:r>
              <a:rPr lang="de-DE" dirty="0" err="1" smtClean="0"/>
              <a:t>marks</a:t>
            </a:r>
            <a:endParaRPr lang="de-DE" dirty="0"/>
          </a:p>
        </p:txBody>
      </p:sp>
      <p:sp>
        <p:nvSpPr>
          <p:cNvPr id="3" name="Inhaltsplatzhalter 2"/>
          <p:cNvSpPr>
            <a:spLocks noGrp="1"/>
          </p:cNvSpPr>
          <p:nvPr>
            <p:ph idx="1"/>
          </p:nvPr>
        </p:nvSpPr>
        <p:spPr>
          <a:xfrm>
            <a:off x="0" y="3573016"/>
            <a:ext cx="8208912" cy="4968552"/>
          </a:xfrm>
        </p:spPr>
        <p:txBody>
          <a:bodyPr/>
          <a:lstStyle/>
          <a:p>
            <a:r>
              <a:rPr lang="en-US" dirty="0" smtClean="0"/>
              <a:t>Business plan provided is well structured, easy to follow, includes all the information required and is professionally written in report format.</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27</a:t>
            </a:fld>
            <a:endParaRPr lang="en-US" dirty="0"/>
          </a:p>
        </p:txBody>
      </p:sp>
      <p:sp>
        <p:nvSpPr>
          <p:cNvPr id="5" name="Rechteck 4"/>
          <p:cNvSpPr/>
          <p:nvPr/>
        </p:nvSpPr>
        <p:spPr>
          <a:xfrm>
            <a:off x="251520" y="620688"/>
            <a:ext cx="8496944" cy="1631216"/>
          </a:xfrm>
          <a:prstGeom prst="rect">
            <a:avLst/>
          </a:prstGeom>
        </p:spPr>
        <p:txBody>
          <a:bodyPr wrap="square">
            <a:spAutoFit/>
          </a:bodyPr>
          <a:lstStyle/>
          <a:p>
            <a:endParaRPr lang="en-US" sz="3600" b="1" dirty="0" smtClean="0"/>
          </a:p>
          <a:p>
            <a:r>
              <a:rPr lang="en-US" sz="3200" b="1" dirty="0" smtClean="0"/>
              <a:t>Outline the requirements to draw up a professional looking business plan. </a:t>
            </a:r>
            <a:endParaRPr lang="de-DE" sz="3200" b="1" dirty="0"/>
          </a:p>
        </p:txBody>
      </p:sp>
      <p:cxnSp>
        <p:nvCxnSpPr>
          <p:cNvPr id="7" name="Gerade Verbindung 6"/>
          <p:cNvCxnSpPr/>
          <p:nvPr/>
        </p:nvCxnSpPr>
        <p:spPr>
          <a:xfrm>
            <a:off x="0" y="692696"/>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492896"/>
            <a:ext cx="7969696" cy="720080"/>
          </a:xfrm>
        </p:spPr>
        <p:txBody>
          <a:bodyPr/>
          <a:lstStyle/>
          <a:p>
            <a:pPr algn="ctr"/>
            <a:r>
              <a:rPr lang="en-GB" sz="4800" b="1" spc="0" dirty="0" smtClean="0">
                <a:ln w="10541" cmpd="sng">
                  <a:solidFill>
                    <a:schemeClr val="accent1">
                      <a:shade val="88000"/>
                      <a:satMod val="110000"/>
                    </a:schemeClr>
                  </a:solidFill>
                  <a:prstDash val="solid"/>
                </a:ln>
                <a:solidFill>
                  <a:schemeClr val="tx2"/>
                </a:solidFill>
              </a:rPr>
              <a:t>Section C</a:t>
            </a:r>
            <a:br>
              <a:rPr lang="en-GB" sz="4800" b="1" spc="0" dirty="0" smtClean="0">
                <a:ln w="10541" cmpd="sng">
                  <a:solidFill>
                    <a:schemeClr val="accent1">
                      <a:shade val="88000"/>
                      <a:satMod val="110000"/>
                    </a:schemeClr>
                  </a:solidFill>
                  <a:prstDash val="solid"/>
                </a:ln>
                <a:solidFill>
                  <a:schemeClr val="tx2"/>
                </a:solidFill>
              </a:rPr>
            </a:br>
            <a:r>
              <a:rPr lang="en-GB" sz="4800" b="1" spc="0" dirty="0" smtClean="0">
                <a:ln w="10541" cmpd="sng">
                  <a:solidFill>
                    <a:schemeClr val="accent1">
                      <a:shade val="88000"/>
                      <a:satMod val="110000"/>
                    </a:schemeClr>
                  </a:solidFill>
                  <a:prstDash val="solid"/>
                </a:ln>
                <a:solidFill>
                  <a:schemeClr val="tx2"/>
                </a:solidFill>
              </a:rPr>
              <a:t>Showcasing the Business </a:t>
            </a:r>
            <a:r>
              <a:rPr lang="de-DE" sz="4800"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de-DE" sz="4800" b="1"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de-DE" sz="4800" b="1"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Foliennummernplatzhalter 3"/>
          <p:cNvSpPr>
            <a:spLocks noGrp="1"/>
          </p:cNvSpPr>
          <p:nvPr>
            <p:ph type="sldNum" sz="quarter" idx="12"/>
          </p:nvPr>
        </p:nvSpPr>
        <p:spPr/>
        <p:txBody>
          <a:bodyPr/>
          <a:lstStyle/>
          <a:p>
            <a:fld id="{FA84A37A-AFC2-4A01-80A1-FC20F2C0D5BB}" type="slidenum">
              <a:rPr lang="en-US" smtClean="0"/>
              <a:pPr/>
              <a:t>28</a:t>
            </a:fld>
            <a:endParaRPr lang="en-US" dirty="0"/>
          </a:p>
        </p:txBody>
      </p:sp>
    </p:spTree>
  </p:cSld>
  <p:clrMapOvr>
    <a:masterClrMapping/>
  </p:clrMapOvr>
  <p:transition spd="med">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00000"/>
            <a:ext cx="7969696" cy="720080"/>
          </a:xfrm>
        </p:spPr>
        <p:txBody>
          <a:bodyPr/>
          <a:lstStyle/>
          <a:p>
            <a:pPr algn="ctr"/>
            <a:r>
              <a:rPr lang="en-GB" dirty="0" smtClean="0"/>
              <a:t> </a:t>
            </a:r>
            <a:r>
              <a:rPr lang="de-DE" dirty="0" smtClean="0"/>
              <a:t/>
            </a:r>
            <a:br>
              <a:rPr lang="de-DE" dirty="0" smtClean="0"/>
            </a:br>
            <a:r>
              <a:rPr lang="de-DE" dirty="0" smtClean="0"/>
              <a:t/>
            </a:r>
            <a:br>
              <a:rPr lang="de-DE" dirty="0" smtClean="0"/>
            </a:br>
            <a:r>
              <a:rPr lang="en-GB" b="1" dirty="0" smtClean="0"/>
              <a:t>Task Ten – Final Working Prototype/Concept Model Development </a:t>
            </a:r>
            <a:br>
              <a:rPr lang="en-GB" b="1" dirty="0" smtClean="0"/>
            </a:br>
            <a:r>
              <a:rPr lang="en-GB" i="1" dirty="0" smtClean="0"/>
              <a:t>Covering grading criteria S&amp;E 3 </a:t>
            </a:r>
            <a:r>
              <a:rPr lang="de-DE" i="1" dirty="0" smtClean="0"/>
              <a:t/>
            </a:r>
            <a:br>
              <a:rPr lang="de-DE" i="1" dirty="0" smtClean="0"/>
            </a:br>
            <a:endParaRPr lang="de-DE" i="1"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29</a:t>
            </a:fld>
            <a:endParaRPr lang="en-US" dirty="0"/>
          </a:p>
        </p:txBody>
      </p:sp>
    </p:spTree>
  </p:cSld>
  <p:clrMapOvr>
    <a:masterClrMapping/>
  </p:clrMapOvr>
  <p:transition spd="med">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969696" cy="720080"/>
          </a:xfrm>
        </p:spPr>
        <p:txBody>
          <a:bodyPr/>
          <a:lstStyle/>
          <a:p>
            <a:r>
              <a:rPr lang="en-GB" dirty="0" smtClean="0"/>
              <a:t>Required</a:t>
            </a:r>
            <a:endParaRPr lang="en-GB" dirty="0"/>
          </a:p>
        </p:txBody>
      </p:sp>
      <p:sp>
        <p:nvSpPr>
          <p:cNvPr id="3" name="Content Placeholder 2"/>
          <p:cNvSpPr>
            <a:spLocks noGrp="1"/>
          </p:cNvSpPr>
          <p:nvPr>
            <p:ph idx="1"/>
          </p:nvPr>
        </p:nvSpPr>
        <p:spPr>
          <a:xfrm>
            <a:off x="107504" y="980728"/>
            <a:ext cx="8208912" cy="5544616"/>
          </a:xfrm>
        </p:spPr>
        <p:txBody>
          <a:bodyPr>
            <a:noAutofit/>
          </a:bodyPr>
          <a:lstStyle/>
          <a:p>
            <a:pPr>
              <a:buNone/>
            </a:pPr>
            <a:r>
              <a:rPr lang="en-GB" sz="1600" b="1" dirty="0" smtClean="0"/>
              <a:t>1. As a team:</a:t>
            </a:r>
            <a:endParaRPr lang="de-DE" sz="1600" dirty="0" smtClean="0"/>
          </a:p>
          <a:p>
            <a:pPr lvl="0"/>
            <a:r>
              <a:rPr lang="en-GB" sz="1600" dirty="0" smtClean="0"/>
              <a:t>The development of one professional looking mini business plan (Tasks 3, 5, 6, 7, 8, 9)</a:t>
            </a:r>
            <a:endParaRPr lang="de-DE" sz="1600" dirty="0" smtClean="0"/>
          </a:p>
          <a:p>
            <a:pPr lvl="0"/>
            <a:r>
              <a:rPr lang="en-GB" sz="1600" dirty="0" smtClean="0"/>
              <a:t>The creation of a working prototype (product) or proof of concept (service)  (Task 4, Task 10) </a:t>
            </a:r>
            <a:endParaRPr lang="de-DE" sz="1600" dirty="0" smtClean="0"/>
          </a:p>
          <a:p>
            <a:pPr lvl="0"/>
            <a:r>
              <a:rPr lang="en-GB" sz="1600" dirty="0" smtClean="0"/>
              <a:t>The delivery of a Sales pitch (Task 11)</a:t>
            </a:r>
            <a:endParaRPr lang="de-DE" sz="1600" dirty="0" smtClean="0"/>
          </a:p>
          <a:p>
            <a:pPr>
              <a:buNone/>
            </a:pPr>
            <a:endParaRPr lang="de-DE" sz="1600" dirty="0" smtClean="0"/>
          </a:p>
          <a:p>
            <a:pPr>
              <a:buNone/>
            </a:pPr>
            <a:r>
              <a:rPr lang="en-GB" sz="1600" b="1" dirty="0" smtClean="0"/>
              <a:t>2. As an individual:</a:t>
            </a:r>
            <a:endParaRPr lang="de-DE" sz="1600" dirty="0" smtClean="0"/>
          </a:p>
          <a:p>
            <a:pPr lvl="0"/>
            <a:r>
              <a:rPr lang="en-GB" sz="1600" dirty="0" smtClean="0"/>
              <a:t>The development of a logbook (reflective journal) (Tasks 1, 2)</a:t>
            </a:r>
            <a:endParaRPr lang="de-DE" sz="1600" dirty="0" smtClean="0"/>
          </a:p>
          <a:p>
            <a:pPr>
              <a:buNone/>
            </a:pPr>
            <a:r>
              <a:rPr lang="en-GB" sz="1600" dirty="0" smtClean="0"/>
              <a:t> </a:t>
            </a:r>
            <a:endParaRPr lang="de-DE" sz="1600" dirty="0" smtClean="0"/>
          </a:p>
          <a:p>
            <a:r>
              <a:rPr lang="en-GB" sz="1600" i="1" dirty="0" smtClean="0"/>
              <a:t>The logbook is intended to allow the students to:</a:t>
            </a:r>
            <a:endParaRPr lang="de-DE" sz="1600" dirty="0" smtClean="0"/>
          </a:p>
          <a:p>
            <a:pPr lvl="0"/>
            <a:r>
              <a:rPr lang="en-GB" sz="1600" i="1" dirty="0" smtClean="0"/>
              <a:t>log in the business processes and decisions taken by the group (this should include for example meeting minutes, tools used to generate business ideas, methodologies, and results together with a brief justification of the chosen idea) ;</a:t>
            </a:r>
            <a:endParaRPr lang="de-DE" sz="1600" dirty="0" smtClean="0"/>
          </a:p>
          <a:p>
            <a:pPr lvl="0"/>
            <a:r>
              <a:rPr lang="en-GB" sz="1600" i="1" dirty="0" smtClean="0"/>
              <a:t>log in and reflect upon  the entrepreneurial experience, group dynamics and self-development route from initial stage of idea generation to project completion;</a:t>
            </a:r>
            <a:endParaRPr lang="de-DE" sz="1600" dirty="0" smtClean="0"/>
          </a:p>
          <a:p>
            <a:pPr lvl="0"/>
            <a:r>
              <a:rPr lang="en-GB" sz="1600" i="1" dirty="0" smtClean="0"/>
              <a:t>log in the meeting discussions and way forward with the mentors;</a:t>
            </a:r>
            <a:endParaRPr lang="de-DE" sz="1600" dirty="0" smtClean="0"/>
          </a:p>
          <a:p>
            <a:pPr lvl="0"/>
            <a:r>
              <a:rPr lang="en-GB" sz="1600" i="1" dirty="0" smtClean="0"/>
              <a:t>The logbook should be in a written / electronic format and could be augmented with images and videos when possible; </a:t>
            </a:r>
            <a:endParaRPr lang="de-DE" sz="1600" dirty="0" smtClean="0"/>
          </a:p>
          <a:p>
            <a:pPr lvl="0"/>
            <a:r>
              <a:rPr lang="en-GB" sz="1600" i="1" dirty="0" smtClean="0"/>
              <a:t>For a complete learning experience students are expected to continue using the logbook throughout the whole process. </a:t>
            </a:r>
            <a:endParaRPr lang="de-DE" sz="1600"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3</a:t>
            </a:fld>
            <a:endParaRPr lang="en-US" dirty="0"/>
          </a:p>
        </p:txBody>
      </p:sp>
      <p:cxnSp>
        <p:nvCxnSpPr>
          <p:cNvPr id="5" name="Straight Connector 4"/>
          <p:cNvCxnSpPr/>
          <p:nvPr/>
        </p:nvCxnSpPr>
        <p:spPr>
          <a:xfrm>
            <a:off x="0" y="764704"/>
            <a:ext cx="86764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67257"/>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S&amp;E 3 Maximum 8-10 </a:t>
            </a:r>
            <a:r>
              <a:rPr lang="de-DE" dirty="0" err="1" smtClean="0"/>
              <a:t>marks</a:t>
            </a:r>
            <a:endParaRPr lang="de-DE" dirty="0"/>
          </a:p>
        </p:txBody>
      </p:sp>
      <p:sp>
        <p:nvSpPr>
          <p:cNvPr id="3" name="Inhaltsplatzhalter 2"/>
          <p:cNvSpPr>
            <a:spLocks noGrp="1"/>
          </p:cNvSpPr>
          <p:nvPr>
            <p:ph idx="1"/>
          </p:nvPr>
        </p:nvSpPr>
        <p:spPr>
          <a:xfrm>
            <a:off x="251520" y="3140968"/>
            <a:ext cx="7957392" cy="4968552"/>
          </a:xfrm>
        </p:spPr>
        <p:txBody>
          <a:bodyPr/>
          <a:lstStyle/>
          <a:p>
            <a:r>
              <a:rPr lang="en-US" dirty="0" smtClean="0"/>
              <a:t>Students prepared a fully working prototype. The prototype / concept is produced to such a high level that it could be sold to the market as it is. In case of a service all practical aspects were considered. Students were able to  prepare for a seamless showcase for the prototype / concept during the sales pitch and all questions were answered in a professional manner.</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30</a:t>
            </a:fld>
            <a:endParaRPr lang="en-US" dirty="0"/>
          </a:p>
        </p:txBody>
      </p:sp>
      <p:sp>
        <p:nvSpPr>
          <p:cNvPr id="5" name="Rechteck 4"/>
          <p:cNvSpPr/>
          <p:nvPr/>
        </p:nvSpPr>
        <p:spPr>
          <a:xfrm>
            <a:off x="395536" y="1052736"/>
            <a:ext cx="8352928" cy="1077218"/>
          </a:xfrm>
          <a:prstGeom prst="rect">
            <a:avLst/>
          </a:prstGeom>
        </p:spPr>
        <p:txBody>
          <a:bodyPr wrap="square">
            <a:spAutoFit/>
          </a:bodyPr>
          <a:lstStyle/>
          <a:p>
            <a:r>
              <a:rPr lang="en-US" sz="3200" b="1" dirty="0" smtClean="0"/>
              <a:t>Showcase a final working prototype as a proof of concept that would be ready for the market. </a:t>
            </a:r>
            <a:endParaRPr lang="de-DE" sz="3200" b="1" dirty="0"/>
          </a:p>
        </p:txBody>
      </p:sp>
      <p:cxnSp>
        <p:nvCxnSpPr>
          <p:cNvPr id="7" name="Gerade Verbindung 6"/>
          <p:cNvCxnSpPr/>
          <p:nvPr/>
        </p:nvCxnSpPr>
        <p:spPr>
          <a:xfrm>
            <a:off x="0" y="764704"/>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08000"/>
            <a:ext cx="7969696" cy="720080"/>
          </a:xfrm>
        </p:spPr>
        <p:txBody>
          <a:bodyPr/>
          <a:lstStyle/>
          <a:p>
            <a:pPr algn="ctr"/>
            <a:r>
              <a:rPr lang="en-GB" b="1" dirty="0" smtClean="0"/>
              <a:t/>
            </a:r>
            <a:br>
              <a:rPr lang="en-GB" b="1" dirty="0" smtClean="0"/>
            </a:br>
            <a:r>
              <a:rPr lang="en-GB" b="1" dirty="0" smtClean="0"/>
              <a:t>Task Eleven – Sales Pitch Delivery </a:t>
            </a:r>
            <a:r>
              <a:rPr lang="en-GB" i="1" dirty="0" smtClean="0"/>
              <a:t>Covering grading criteria S&amp;E 2</a:t>
            </a:r>
            <a:endParaRPr lang="de-DE" i="1"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31</a:t>
            </a:fld>
            <a:endParaRPr lang="en-US" dirty="0"/>
          </a:p>
        </p:txBody>
      </p:sp>
    </p:spTree>
  </p:cSld>
  <p:clrMapOvr>
    <a:masterClrMapping/>
  </p:clrMapOvr>
  <p:transition spd="med">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S&amp;E 2 Maximum 8-10 marks</a:t>
            </a:r>
            <a:endParaRPr lang="de-DE" dirty="0"/>
          </a:p>
        </p:txBody>
      </p:sp>
      <p:sp>
        <p:nvSpPr>
          <p:cNvPr id="3" name="Inhaltsplatzhalter 2"/>
          <p:cNvSpPr>
            <a:spLocks noGrp="1"/>
          </p:cNvSpPr>
          <p:nvPr>
            <p:ph idx="1"/>
          </p:nvPr>
        </p:nvSpPr>
        <p:spPr>
          <a:xfrm>
            <a:off x="395536" y="3429000"/>
            <a:ext cx="8352928" cy="4968552"/>
          </a:xfrm>
        </p:spPr>
        <p:txBody>
          <a:bodyPr/>
          <a:lstStyle/>
          <a:p>
            <a:r>
              <a:rPr lang="en-US" dirty="0" smtClean="0"/>
              <a:t>A professional sales pitch is delivered. Students are confident and well prepared. Good use of visual aids and the initial prototype/ product/service concept is made to good use to explain the product benefits. The students were  technical in their explanation about the product / service, but at the same time managed to explain the main benefits of the product / service to a lay audience.</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32</a:t>
            </a:fld>
            <a:endParaRPr lang="en-US" dirty="0"/>
          </a:p>
        </p:txBody>
      </p:sp>
      <p:sp>
        <p:nvSpPr>
          <p:cNvPr id="5" name="Rechteck 4"/>
          <p:cNvSpPr/>
          <p:nvPr/>
        </p:nvSpPr>
        <p:spPr>
          <a:xfrm>
            <a:off x="395536" y="692696"/>
            <a:ext cx="8280920" cy="1569660"/>
          </a:xfrm>
          <a:prstGeom prst="rect">
            <a:avLst/>
          </a:prstGeom>
        </p:spPr>
        <p:txBody>
          <a:bodyPr wrap="square">
            <a:spAutoFit/>
          </a:bodyPr>
          <a:lstStyle/>
          <a:p>
            <a:endParaRPr lang="en-US" sz="3200" b="1" dirty="0" smtClean="0"/>
          </a:p>
          <a:p>
            <a:r>
              <a:rPr lang="en-US" sz="3200" b="1" dirty="0" smtClean="0"/>
              <a:t>Develop a dynamic and creative sales pitch based upon a real product or service prototype.</a:t>
            </a:r>
            <a:endParaRPr lang="de-DE" sz="3200" b="1" dirty="0"/>
          </a:p>
        </p:txBody>
      </p:sp>
      <p:cxnSp>
        <p:nvCxnSpPr>
          <p:cNvPr id="7" name="Gerade Verbindung 6"/>
          <p:cNvCxnSpPr/>
          <p:nvPr/>
        </p:nvCxnSpPr>
        <p:spPr>
          <a:xfrm>
            <a:off x="0" y="764704"/>
            <a:ext cx="874846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6232"/>
            <a:ext cx="8229600" cy="1510680"/>
          </a:xfrm>
        </p:spPr>
        <p:txBody>
          <a:bodyPr>
            <a:normAutofit/>
          </a:bodyPr>
          <a:lstStyle/>
          <a:p>
            <a:pPr marL="0" indent="0" algn="ctr">
              <a:buNone/>
            </a:pPr>
            <a:r>
              <a:rPr lang="en-GB" sz="5400" dirty="0" smtClean="0">
                <a:latin typeface="Candara" panose="020E0502030303020204" pitchFamily="34" charset="0"/>
              </a:rPr>
              <a:t>Thank You</a:t>
            </a:r>
            <a:endParaRPr lang="en-GB" sz="5400" dirty="0">
              <a:latin typeface="Candara" panose="020E0502030303020204" pitchFamily="34" charset="0"/>
            </a:endParaRPr>
          </a:p>
        </p:txBody>
      </p:sp>
      <p:sp>
        <p:nvSpPr>
          <p:cNvPr id="2" name="TextBox 1"/>
          <p:cNvSpPr txBox="1"/>
          <p:nvPr/>
        </p:nvSpPr>
        <p:spPr>
          <a:xfrm>
            <a:off x="2231649" y="3068960"/>
            <a:ext cx="4265848" cy="3447098"/>
          </a:xfrm>
          <a:prstGeom prst="rect">
            <a:avLst/>
          </a:prstGeom>
          <a:noFill/>
        </p:spPr>
        <p:txBody>
          <a:bodyPr wrap="none" rtlCol="0">
            <a:spAutoFit/>
          </a:bodyPr>
          <a:lstStyle/>
          <a:p>
            <a:r>
              <a:rPr lang="en-GB" sz="2000" b="1" dirty="0" smtClean="0"/>
              <a:t>Eric Flask</a:t>
            </a:r>
          </a:p>
          <a:p>
            <a:r>
              <a:rPr lang="en-GB" i="1" dirty="0" smtClean="0"/>
              <a:t>Director, Innovation &amp; Entrepreneurship</a:t>
            </a:r>
          </a:p>
          <a:p>
            <a:endParaRPr lang="en-GB" i="1" dirty="0" smtClean="0"/>
          </a:p>
          <a:p>
            <a:r>
              <a:rPr lang="en-GB" i="1" dirty="0" smtClean="0"/>
              <a:t>Malta College of Arts, Science &amp; Technology</a:t>
            </a:r>
          </a:p>
          <a:p>
            <a:r>
              <a:rPr lang="en-GB" i="1" dirty="0" smtClean="0"/>
              <a:t>Administration Building, </a:t>
            </a:r>
          </a:p>
          <a:p>
            <a:r>
              <a:rPr lang="en-GB" i="1" dirty="0" smtClean="0"/>
              <a:t>MCAST Main Campus</a:t>
            </a:r>
          </a:p>
          <a:p>
            <a:r>
              <a:rPr lang="en-GB" i="1" dirty="0" err="1" smtClean="0"/>
              <a:t>Corradino</a:t>
            </a:r>
            <a:r>
              <a:rPr lang="en-GB" i="1" dirty="0" smtClean="0"/>
              <a:t> Hill, </a:t>
            </a:r>
          </a:p>
          <a:p>
            <a:r>
              <a:rPr lang="en-GB" i="1" dirty="0" smtClean="0"/>
              <a:t>Paola PLA 9032, MALTA</a:t>
            </a:r>
          </a:p>
          <a:p>
            <a:endParaRPr lang="en-GB" dirty="0" smtClean="0"/>
          </a:p>
          <a:p>
            <a:r>
              <a:rPr lang="en-GB" dirty="0" smtClean="0"/>
              <a:t>Email: 	</a:t>
            </a:r>
            <a:r>
              <a:rPr lang="en-GB" dirty="0" smtClean="0">
                <a:hlinkClick r:id="rId3"/>
              </a:rPr>
              <a:t>eric.flask@mcast.edu.mt</a:t>
            </a:r>
            <a:endParaRPr lang="en-GB" dirty="0" smtClean="0"/>
          </a:p>
          <a:p>
            <a:r>
              <a:rPr lang="en-GB" dirty="0" smtClean="0"/>
              <a:t>Mob: 	+356 9966 7776 </a:t>
            </a:r>
          </a:p>
          <a:p>
            <a:r>
              <a:rPr lang="en-GB" dirty="0" smtClean="0"/>
              <a:t>Tel:	+356 2398 7333</a:t>
            </a:r>
            <a:endParaRPr lang="en-GB" dirty="0"/>
          </a:p>
        </p:txBody>
      </p:sp>
    </p:spTree>
    <p:extLst>
      <p:ext uri="{BB962C8B-B14F-4D97-AF65-F5344CB8AC3E}">
        <p14:creationId xmlns:p14="http://schemas.microsoft.com/office/powerpoint/2010/main" val="37656981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060848"/>
            <a:ext cx="7969696" cy="1656184"/>
          </a:xfrm>
        </p:spPr>
        <p:txBody>
          <a:bodyPr/>
          <a:lstStyle/>
          <a:p>
            <a:pPr algn="ctr"/>
            <a:r>
              <a:rPr lang="en-GB" sz="4800" b="1" spc="0" dirty="0" smtClean="0">
                <a:ln w="10541" cmpd="sng">
                  <a:solidFill>
                    <a:schemeClr val="accent1">
                      <a:shade val="88000"/>
                      <a:satMod val="110000"/>
                    </a:schemeClr>
                  </a:solidFill>
                  <a:prstDash val="solid"/>
                </a:ln>
                <a:solidFill>
                  <a:srgbClr val="FF0000"/>
                </a:solidFill>
              </a:rPr>
              <a:t>Section A: </a:t>
            </a:r>
            <a:br>
              <a:rPr lang="en-GB" sz="4800" b="1" spc="0" dirty="0" smtClean="0">
                <a:ln w="10541" cmpd="sng">
                  <a:solidFill>
                    <a:schemeClr val="accent1">
                      <a:shade val="88000"/>
                      <a:satMod val="110000"/>
                    </a:schemeClr>
                  </a:solidFill>
                  <a:prstDash val="solid"/>
                </a:ln>
                <a:solidFill>
                  <a:srgbClr val="FF0000"/>
                </a:solidFill>
              </a:rPr>
            </a:br>
            <a:r>
              <a:rPr lang="en-GB" sz="4800" b="1" spc="0" dirty="0" smtClean="0">
                <a:ln w="10541" cmpd="sng">
                  <a:solidFill>
                    <a:schemeClr val="accent1">
                      <a:shade val="88000"/>
                      <a:satMod val="110000"/>
                    </a:schemeClr>
                  </a:solidFill>
                  <a:prstDash val="solid"/>
                </a:ln>
                <a:solidFill>
                  <a:srgbClr val="FF0000"/>
                </a:solidFill>
              </a:rPr>
              <a:t>Setting up the team and coming up with a viable idea</a:t>
            </a:r>
            <a:r>
              <a:rPr lang="de-DE" sz="4400" b="1" dirty="0" smtClean="0"/>
              <a:t/>
            </a:r>
            <a:br>
              <a:rPr lang="de-DE" sz="4400" b="1" dirty="0" smtClean="0"/>
            </a:br>
            <a:endParaRPr lang="de-DE" sz="4400"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4</a:t>
            </a:fld>
            <a:endParaRPr lang="en-US" dirty="0"/>
          </a:p>
        </p:txBody>
      </p:sp>
    </p:spTree>
  </p:cSld>
  <p:clrMapOvr>
    <a:masterClrMapping/>
  </p:clrMapOvr>
  <p:transition spd="med">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84A37A-AFC2-4A01-80A1-FC20F2C0D5BB}" type="slidenum">
              <a:rPr lang="en-US" smtClean="0"/>
              <a:pPr/>
              <a:t>5</a:t>
            </a:fld>
            <a:endParaRPr lang="en-US" dirty="0"/>
          </a:p>
        </p:txBody>
      </p:sp>
      <p:sp>
        <p:nvSpPr>
          <p:cNvPr id="3073" name="Rectangle 1"/>
          <p:cNvSpPr>
            <a:spLocks noChangeArrowheads="1"/>
          </p:cNvSpPr>
          <p:nvPr/>
        </p:nvSpPr>
        <p:spPr bwMode="auto">
          <a:xfrm>
            <a:off x="72000" y="1800000"/>
            <a:ext cx="845667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Task One – Team Formation </a:t>
            </a:r>
          </a:p>
          <a:p>
            <a:pPr marL="0" marR="0" lvl="0" indent="0" algn="ctr" defTabSz="914400" rtl="0" eaLnBrk="1" fontAlgn="base" latinLnBrk="0" hangingPunct="1">
              <a:lnSpc>
                <a:spcPct val="100000"/>
              </a:lnSpc>
              <a:spcBef>
                <a:spcPct val="0"/>
              </a:spcBef>
              <a:spcAft>
                <a:spcPct val="0"/>
              </a:spcAft>
              <a:buClrTx/>
              <a:buSzTx/>
              <a:buFontTx/>
              <a:buNone/>
              <a:tabLst/>
            </a:pPr>
            <a:r>
              <a:rPr lang="en-GB" sz="4000" i="1" dirty="0">
                <a:latin typeface="Calibri" pitchFamily="34" charset="0"/>
                <a:ea typeface="Calibri" pitchFamily="34" charset="0"/>
                <a:cs typeface="Times New Roman" pitchFamily="18" charset="0"/>
              </a:rPr>
              <a:t>C</a:t>
            </a:r>
            <a:r>
              <a:rPr kumimoji="0" lang="en-GB" sz="400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overing part of grading criteria A&amp;A 4</a:t>
            </a:r>
            <a:endParaRPr kumimoji="0" lang="en-GB" sz="600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6836725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7969696" cy="720080"/>
          </a:xfrm>
        </p:spPr>
        <p:txBody>
          <a:bodyPr/>
          <a:lstStyle/>
          <a:p>
            <a:r>
              <a:rPr lang="en-GB" dirty="0" smtClean="0"/>
              <a:t>A</a:t>
            </a:r>
            <a:r>
              <a:rPr lang="de-DE" dirty="0" smtClean="0"/>
              <a:t>&amp;</a:t>
            </a:r>
            <a:r>
              <a:rPr lang="en-GB" dirty="0" smtClean="0"/>
              <a:t>A 4 Maximum 6-7 Marks </a:t>
            </a:r>
            <a:endParaRPr lang="en-GB" dirty="0"/>
          </a:p>
        </p:txBody>
      </p:sp>
      <p:sp>
        <p:nvSpPr>
          <p:cNvPr id="3" name="Content Placeholder 2"/>
          <p:cNvSpPr>
            <a:spLocks noGrp="1"/>
          </p:cNvSpPr>
          <p:nvPr>
            <p:ph idx="1"/>
          </p:nvPr>
        </p:nvSpPr>
        <p:spPr>
          <a:xfrm>
            <a:off x="179512" y="2780928"/>
            <a:ext cx="8208912" cy="4896544"/>
          </a:xfrm>
        </p:spPr>
        <p:txBody>
          <a:bodyPr>
            <a:normAutofit/>
          </a:bodyPr>
          <a:lstStyle/>
          <a:p>
            <a:pPr lvl="0"/>
            <a:r>
              <a:rPr lang="en-US" sz="2400" dirty="0" smtClean="0"/>
              <a:t>Logbook shows evidence that students worked well within the team. The students demonstrate collaboration and communication skills that could easily be transferred to the workplace. The team has shown how difficult team situations were handled and positively resolved.</a:t>
            </a:r>
            <a:endParaRPr lang="de-DE" sz="2400"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6</a:t>
            </a:fld>
            <a:endParaRPr lang="en-US" dirty="0"/>
          </a:p>
        </p:txBody>
      </p:sp>
      <p:cxnSp>
        <p:nvCxnSpPr>
          <p:cNvPr id="5" name="Straight Connector 4"/>
          <p:cNvCxnSpPr/>
          <p:nvPr/>
        </p:nvCxnSpPr>
        <p:spPr>
          <a:xfrm>
            <a:off x="0" y="764704"/>
            <a:ext cx="874846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395536" y="1268760"/>
            <a:ext cx="8136904" cy="1077218"/>
          </a:xfrm>
          <a:prstGeom prst="rect">
            <a:avLst/>
          </a:prstGeom>
        </p:spPr>
        <p:txBody>
          <a:bodyPr wrap="square">
            <a:spAutoFit/>
          </a:bodyPr>
          <a:lstStyle/>
          <a:p>
            <a:r>
              <a:rPr lang="en-US" sz="3200" b="1" dirty="0" smtClean="0"/>
              <a:t>Show  good team spirit when working in a group from different institutes within MCAST.</a:t>
            </a:r>
            <a:endParaRPr lang="de-DE" sz="3200" b="1" dirty="0"/>
          </a:p>
        </p:txBody>
      </p:sp>
    </p:spTree>
    <p:extLst>
      <p:ext uri="{BB962C8B-B14F-4D97-AF65-F5344CB8AC3E}">
        <p14:creationId xmlns:p14="http://schemas.microsoft.com/office/powerpoint/2010/main" val="356836725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800000"/>
            <a:ext cx="8208912" cy="4968552"/>
          </a:xfrm>
        </p:spPr>
        <p:txBody>
          <a:bodyPr>
            <a:normAutofit/>
          </a:bodyPr>
          <a:lstStyle/>
          <a:p>
            <a:pPr algn="ctr">
              <a:buNone/>
            </a:pPr>
            <a:r>
              <a:rPr lang="en-GB" sz="4000" b="1" dirty="0" smtClean="0"/>
              <a:t>Task Two – Idea Generation </a:t>
            </a:r>
          </a:p>
          <a:p>
            <a:pPr algn="ctr">
              <a:buNone/>
            </a:pPr>
            <a:r>
              <a:rPr lang="en-GB" sz="4000" i="1" dirty="0"/>
              <a:t>C</a:t>
            </a:r>
            <a:r>
              <a:rPr lang="en-GB" sz="4000" i="1" dirty="0" smtClean="0"/>
              <a:t>overing grading criteria K&amp;U 1</a:t>
            </a:r>
            <a:endParaRPr lang="de-DE" sz="4000" i="1" dirty="0" smtClean="0"/>
          </a:p>
          <a:p>
            <a:endParaRPr lang="de-DE" sz="2000"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7</a:t>
            </a:fld>
            <a:endParaRPr lang="en-US" dirty="0"/>
          </a:p>
        </p:txBody>
      </p:sp>
    </p:spTree>
  </p:cSld>
  <p:clrMapOvr>
    <a:masterClrMapping/>
  </p:clrMapOvr>
  <p:transition spd="med">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lstStyle/>
          <a:p>
            <a:r>
              <a:rPr lang="de-DE" dirty="0" smtClean="0"/>
              <a:t>K&amp;U 1 Maximum 4-5 </a:t>
            </a:r>
            <a:r>
              <a:rPr lang="de-DE" dirty="0" err="1" smtClean="0"/>
              <a:t>marks</a:t>
            </a:r>
            <a:endParaRPr lang="de-DE" dirty="0"/>
          </a:p>
        </p:txBody>
      </p:sp>
      <p:sp>
        <p:nvSpPr>
          <p:cNvPr id="3" name="Inhaltsplatzhalter 2"/>
          <p:cNvSpPr>
            <a:spLocks noGrp="1"/>
          </p:cNvSpPr>
          <p:nvPr>
            <p:ph idx="1"/>
          </p:nvPr>
        </p:nvSpPr>
        <p:spPr>
          <a:xfrm>
            <a:off x="251520" y="3068960"/>
            <a:ext cx="8424936" cy="4968552"/>
          </a:xfrm>
        </p:spPr>
        <p:txBody>
          <a:bodyPr/>
          <a:lstStyle/>
          <a:p>
            <a:r>
              <a:rPr lang="en-US" dirty="0" smtClean="0"/>
              <a:t>Students presented an innovative idea. Evidence that they used multiple techniques and sources to explore different innovative ideas are well documented in their logbook.</a:t>
            </a:r>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8</a:t>
            </a:fld>
            <a:endParaRPr lang="en-US" dirty="0"/>
          </a:p>
        </p:txBody>
      </p:sp>
      <p:sp>
        <p:nvSpPr>
          <p:cNvPr id="5" name="Rechteck 4"/>
          <p:cNvSpPr/>
          <p:nvPr/>
        </p:nvSpPr>
        <p:spPr>
          <a:xfrm>
            <a:off x="251520" y="1124744"/>
            <a:ext cx="8424936" cy="1077218"/>
          </a:xfrm>
          <a:prstGeom prst="rect">
            <a:avLst/>
          </a:prstGeom>
        </p:spPr>
        <p:txBody>
          <a:bodyPr wrap="square">
            <a:spAutoFit/>
          </a:bodyPr>
          <a:lstStyle/>
          <a:p>
            <a:r>
              <a:rPr lang="en-US" sz="3200" b="1" dirty="0" smtClean="0"/>
              <a:t>Identify the different sources of entrepreneurial ideas.</a:t>
            </a:r>
            <a:endParaRPr lang="de-DE" sz="3200" b="1" dirty="0"/>
          </a:p>
        </p:txBody>
      </p:sp>
      <p:cxnSp>
        <p:nvCxnSpPr>
          <p:cNvPr id="8" name="Gerade Verbindung 7"/>
          <p:cNvCxnSpPr/>
          <p:nvPr/>
        </p:nvCxnSpPr>
        <p:spPr>
          <a:xfrm>
            <a:off x="0" y="764704"/>
            <a:ext cx="867645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6000" y="1800000"/>
            <a:ext cx="8208912" cy="4968552"/>
          </a:xfrm>
        </p:spPr>
        <p:txBody>
          <a:bodyPr/>
          <a:lstStyle/>
          <a:p>
            <a:pPr algn="ctr">
              <a:buNone/>
            </a:pPr>
            <a:r>
              <a:rPr lang="en-GB" sz="4000" b="1" dirty="0" smtClean="0"/>
              <a:t>Task Three – Idea Validation </a:t>
            </a:r>
          </a:p>
          <a:p>
            <a:pPr algn="ctr">
              <a:buNone/>
            </a:pPr>
            <a:r>
              <a:rPr lang="en-GB" sz="3600" i="1" dirty="0" smtClean="0"/>
              <a:t>Covering grading criteria K&amp;U 4, K&amp;U 5</a:t>
            </a:r>
            <a:r>
              <a:rPr lang="en-GB" sz="3600" i="1" dirty="0"/>
              <a:t>,</a:t>
            </a:r>
            <a:r>
              <a:rPr lang="en-GB" sz="3600" i="1" dirty="0" smtClean="0"/>
              <a:t> A&amp;A 1 &amp; A&amp;A 2</a:t>
            </a:r>
            <a:endParaRPr lang="de-DE" sz="3600" i="1" dirty="0" smtClean="0"/>
          </a:p>
          <a:p>
            <a:endParaRPr lang="de-DE" dirty="0"/>
          </a:p>
        </p:txBody>
      </p:sp>
      <p:sp>
        <p:nvSpPr>
          <p:cNvPr id="4" name="Foliennummernplatzhalter 3"/>
          <p:cNvSpPr>
            <a:spLocks noGrp="1"/>
          </p:cNvSpPr>
          <p:nvPr>
            <p:ph type="sldNum" sz="quarter" idx="12"/>
          </p:nvPr>
        </p:nvSpPr>
        <p:spPr/>
        <p:txBody>
          <a:bodyPr/>
          <a:lstStyle/>
          <a:p>
            <a:fld id="{FA84A37A-AFC2-4A01-80A1-FC20F2C0D5BB}" type="slidenum">
              <a:rPr lang="en-US" smtClean="0"/>
              <a:pPr/>
              <a:t>9</a:t>
            </a:fld>
            <a:endParaRPr lang="en-US" dirty="0"/>
          </a:p>
        </p:txBody>
      </p:sp>
    </p:spTree>
  </p:cSld>
  <p:clrMapOvr>
    <a:masterClrMapping/>
  </p:clrMapOvr>
  <p:transition spd="med">
    <p:strips dir="l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b401a4bdcf39642c207a6a5aa43357f5d24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CAST 2">
      <a:dk1>
        <a:srgbClr val="2F2B20"/>
      </a:dk1>
      <a:lt1>
        <a:srgbClr val="FFFFFF"/>
      </a:lt1>
      <a:dk2>
        <a:srgbClr val="C00000"/>
      </a:dk2>
      <a:lt2>
        <a:srgbClr val="FFFFFF"/>
      </a:lt2>
      <a:accent1>
        <a:srgbClr val="C00000"/>
      </a:accent1>
      <a:accent2>
        <a:srgbClr val="FFC000"/>
      </a:accent2>
      <a:accent3>
        <a:srgbClr val="0070C0"/>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102346</TotalTime>
  <Words>1090</Words>
  <Application>Microsoft Office PowerPoint</Application>
  <PresentationFormat>On-screen Show (4:3)</PresentationFormat>
  <Paragraphs>148</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L6 Entrepreneurship Assignment  2017 – 2018</vt:lpstr>
      <vt:lpstr>Learning Outcomes</vt:lpstr>
      <vt:lpstr>Required</vt:lpstr>
      <vt:lpstr>Section A:  Setting up the team and coming up with a viable idea </vt:lpstr>
      <vt:lpstr>PowerPoint Presentation</vt:lpstr>
      <vt:lpstr>A&amp;A 4 Maximum 6-7 Marks </vt:lpstr>
      <vt:lpstr>PowerPoint Presentation</vt:lpstr>
      <vt:lpstr>K&amp;U 1 Maximum 4-5 marks</vt:lpstr>
      <vt:lpstr>PowerPoint Presentation</vt:lpstr>
      <vt:lpstr>K&amp;U 4 Maximum 4-5 marks</vt:lpstr>
      <vt:lpstr>K&amp;U 5 Maximum 4-5 marks</vt:lpstr>
      <vt:lpstr>A&amp;A 1 Maximum 6-7 marks</vt:lpstr>
      <vt:lpstr>A&amp;A 2 Maximum 6-7 marks</vt:lpstr>
      <vt:lpstr>PowerPoint Presentation</vt:lpstr>
      <vt:lpstr>A&amp;A 5 Maximum 6-7 marks</vt:lpstr>
      <vt:lpstr>Section B:  Getting the ball rolling </vt:lpstr>
      <vt:lpstr>PowerPoint Presentation</vt:lpstr>
      <vt:lpstr>K&amp;U 6 Maximum 4-5 marks</vt:lpstr>
      <vt:lpstr>  Task Six  – Identification of Legal Requirements  Covering grading criteria K&amp;U 2 &amp; K&amp;U 3 </vt:lpstr>
      <vt:lpstr>K&amp;U 2 Maximum 4-5 marks</vt:lpstr>
      <vt:lpstr>K&amp;U 3 Maximum 4-5 marks</vt:lpstr>
      <vt:lpstr>Task Seven – Development of the Marketing Plan  Covering grading criteria A&amp;A 3 </vt:lpstr>
      <vt:lpstr>A&amp;A 3 Maximum 6-7 marks</vt:lpstr>
      <vt:lpstr> Task Eight – Preparation of Financial Workings and Projections   Covering grading criteria S&amp;E 1 </vt:lpstr>
      <vt:lpstr>S&amp;E 1 Maximum 8-10 marks</vt:lpstr>
      <vt:lpstr>Task Nine – Development of a Mini Business Plan  Covering grading criteria K&amp;U 7 </vt:lpstr>
      <vt:lpstr>K&amp;U 7 Maximum 4-5 marks</vt:lpstr>
      <vt:lpstr>Section C Showcasing the Business  </vt:lpstr>
      <vt:lpstr>   Task Ten – Final Working Prototype/Concept Model Development  Covering grading criteria S&amp;E 3  </vt:lpstr>
      <vt:lpstr>S&amp;E 3 Maximum 8-10 marks</vt:lpstr>
      <vt:lpstr> Task Eleven – Sales Pitch Delivery Covering grading criteria S&amp;E 2</vt:lpstr>
      <vt:lpstr>S&amp;E 2 Maximum 8-10 marks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Flask</dc:creator>
  <cp:lastModifiedBy>Eric Flask</cp:lastModifiedBy>
  <cp:revision>754</cp:revision>
  <cp:lastPrinted>2015-05-13T08:10:54Z</cp:lastPrinted>
  <dcterms:created xsi:type="dcterms:W3CDTF">2015-01-31T14:19:28Z</dcterms:created>
  <dcterms:modified xsi:type="dcterms:W3CDTF">2018-05-23T11:02:09Z</dcterms:modified>
</cp:coreProperties>
</file>