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3"/>
  </p:notesMasterIdLst>
  <p:sldIdLst>
    <p:sldId id="322" r:id="rId2"/>
    <p:sldId id="321" r:id="rId3"/>
    <p:sldId id="261" r:id="rId4"/>
    <p:sldId id="271" r:id="rId5"/>
    <p:sldId id="262" r:id="rId6"/>
    <p:sldId id="275" r:id="rId7"/>
    <p:sldId id="276" r:id="rId8"/>
    <p:sldId id="264" r:id="rId9"/>
    <p:sldId id="257" r:id="rId10"/>
    <p:sldId id="258" r:id="rId11"/>
    <p:sldId id="308" r:id="rId12"/>
    <p:sldId id="313" r:id="rId13"/>
    <p:sldId id="314" r:id="rId14"/>
    <p:sldId id="294" r:id="rId15"/>
    <p:sldId id="312" r:id="rId16"/>
    <p:sldId id="305" r:id="rId17"/>
    <p:sldId id="317" r:id="rId18"/>
    <p:sldId id="318" r:id="rId19"/>
    <p:sldId id="280" r:id="rId20"/>
    <p:sldId id="281" r:id="rId21"/>
    <p:sldId id="28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Triganza Scott" initials="AT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60" d="100"/>
          <a:sy n="60" d="100"/>
        </p:scale>
        <p:origin x="-156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61EF9498-9DE3-46C5-AB9A-907808730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596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5EB32C-6DD2-4313-BFD3-0011D274DAA3}" type="slidenum">
              <a:rPr lang="en-US" altLang="en-US" sz="1200">
                <a:latin typeface="Arial" charset="0"/>
              </a:rPr>
              <a:pPr/>
              <a:t>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7CE1BB-F7BF-457F-BDA7-A822E8B4ADFC}" type="slidenum">
              <a:rPr lang="en-US" altLang="en-US" sz="1200">
                <a:latin typeface="Arial" charset="0"/>
              </a:rPr>
              <a:pPr/>
              <a:t>12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4B05A3-2FCF-40E8-8976-013D0A27DDDD}" type="slidenum">
              <a:rPr lang="en-US" altLang="en-US" sz="1200">
                <a:latin typeface="Arial" charset="0"/>
              </a:rPr>
              <a:pPr/>
              <a:t>13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ADB09BD-B26D-4DD9-AF07-CBD92ADA49DB}" type="slidenum">
              <a:rPr lang="en-US" altLang="en-US" sz="1200">
                <a:latin typeface="Arial" charset="0"/>
              </a:rPr>
              <a:pPr/>
              <a:t>14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6C509C-AA71-4A38-BBB4-183097AF7A24}" type="slidenum">
              <a:rPr lang="en-US" altLang="en-US" sz="1200">
                <a:latin typeface="Arial" charset="0"/>
              </a:rPr>
              <a:pPr/>
              <a:t>15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54EC74-177A-42A7-95B0-5153C426B2CC}" type="slidenum">
              <a:rPr lang="en-US" altLang="en-US" sz="1200">
                <a:latin typeface="Arial" charset="0"/>
              </a:rPr>
              <a:pPr/>
              <a:t>16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F2DF03-CB78-4898-838C-967E1BC7C858}" type="slidenum">
              <a:rPr lang="en-US" altLang="en-US" sz="1200">
                <a:latin typeface="Arial" charset="0"/>
              </a:rPr>
              <a:pPr/>
              <a:t>17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022A9E-77AE-40F6-892B-F3E973CE84D2}" type="slidenum">
              <a:rPr lang="en-US" altLang="en-US" sz="1200">
                <a:latin typeface="Arial" charset="0"/>
              </a:rPr>
              <a:pPr/>
              <a:t>18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9B038E-C70E-4D83-BA82-16B603E7E85B}" type="slidenum">
              <a:rPr lang="en-US" altLang="en-US" sz="1200">
                <a:latin typeface="Arial" charset="0"/>
              </a:rPr>
              <a:pPr/>
              <a:t>19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C986D9-F78D-4B50-9E9B-183EE0FB71C3}" type="slidenum">
              <a:rPr lang="en-US" altLang="en-US" sz="1200">
                <a:latin typeface="Arial" charset="0"/>
              </a:rPr>
              <a:pPr/>
              <a:t>20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147703-E15B-4147-943F-E4725FC984DB}" type="slidenum">
              <a:rPr lang="en-US" altLang="en-US" sz="1200">
                <a:latin typeface="Arial" charset="0"/>
              </a:rPr>
              <a:pPr/>
              <a:t>21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7B24D0-EE5D-4248-8596-9EDA7B420ADD}" type="slidenum">
              <a:rPr lang="en-US" altLang="en-US" sz="1200">
                <a:latin typeface="Arial" charset="0"/>
              </a:rPr>
              <a:pPr/>
              <a:t>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4FA09A-FC23-4A0F-8724-F599FAACBFD5}" type="slidenum">
              <a:rPr lang="en-US" altLang="en-US" sz="1200">
                <a:latin typeface="Arial" charset="0"/>
              </a:rPr>
              <a:pPr/>
              <a:t>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C6982BA-C1C5-4649-A624-7DEAF4030550}" type="slidenum">
              <a:rPr lang="en-US" altLang="en-US" sz="1200">
                <a:latin typeface="Arial" charset="0"/>
              </a:rPr>
              <a:pPr/>
              <a:t>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6EA286-1C4A-46A7-B36C-F94C73EF65C4}" type="slidenum">
              <a:rPr lang="en-US" altLang="en-US" sz="1200">
                <a:latin typeface="Arial" charset="0"/>
              </a:rPr>
              <a:pPr/>
              <a:t>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6A4B68-52F3-4ECC-926A-6BAAE47245E4}" type="slidenum">
              <a:rPr lang="en-US" altLang="en-US" sz="1200">
                <a:latin typeface="Arial" charset="0"/>
              </a:rPr>
              <a:pPr/>
              <a:t>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F34C34-8C9F-4CCA-BC5A-E7A59F7B0216}" type="slidenum">
              <a:rPr lang="en-US" altLang="en-US" sz="1200">
                <a:latin typeface="Arial" charset="0"/>
              </a:rPr>
              <a:pPr/>
              <a:t>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0D4DE1-1E6E-4A1D-937C-4A855F890581}" type="slidenum">
              <a:rPr lang="en-US" altLang="en-US" sz="1200">
                <a:latin typeface="Arial" charset="0"/>
              </a:rPr>
              <a:pPr/>
              <a:t>10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97CDE1-3F6D-4432-B767-913F9536A66D}" type="slidenum">
              <a:rPr lang="en-US" altLang="en-US" sz="1200">
                <a:latin typeface="Arial" charset="0"/>
              </a:rPr>
              <a:pPr/>
              <a:t>11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7563-3E50-4BF1-9975-475E2E2C4D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3D36-8005-4BB5-B0F8-485551AC3C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DA4C-8F51-49C4-8F64-09B1C2E599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6696C2-7ABA-40B9-86F7-40112F3EB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872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BDD9F8-4284-4010-AA94-A394D385D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3215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032F-8956-40F5-B10C-6CBF07F31C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7A02-7FA0-4012-B864-0EE2218077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3A6A-FD2A-4B2B-9B9D-BA9EEDC721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C1E2-9652-4368-8FEF-E6F6E6EBAB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FCED-4710-4E41-B6CE-13E3E9471B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90AC-BEB9-49D3-94DB-CB79E49602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5FDC-8AE7-4E25-9377-6BDAA713AE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EE1F55-B75A-4F83-816E-7E583877981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DF4DE8-BC3F-4D02-8B5E-A5859DD2137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i="1" dirty="0" smtClean="0"/>
              <a:t>Entrepreneurship</a:t>
            </a:r>
            <a:endParaRPr lang="en-GB" sz="8000" i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657664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An Introduction</a:t>
            </a:r>
            <a:endParaRPr lang="en-GB" sz="2800" b="1" dirty="0"/>
          </a:p>
        </p:txBody>
      </p:sp>
      <p:sp>
        <p:nvSpPr>
          <p:cNvPr id="10" name="Subtitle 8"/>
          <p:cNvSpPr txBox="1">
            <a:spLocks/>
          </p:cNvSpPr>
          <p:nvPr/>
        </p:nvSpPr>
        <p:spPr>
          <a:xfrm>
            <a:off x="685800" y="5257800"/>
            <a:ext cx="7854696" cy="990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GB" sz="3400" b="1" dirty="0" smtClean="0"/>
              <a:t>Andrew </a:t>
            </a:r>
            <a:r>
              <a:rPr lang="en-GB" sz="3400" b="1" dirty="0" err="1" smtClean="0"/>
              <a:t>Triganza</a:t>
            </a:r>
            <a:r>
              <a:rPr lang="en-GB" sz="3400" b="1" dirty="0" smtClean="0"/>
              <a:t> Scott</a:t>
            </a:r>
          </a:p>
          <a:p>
            <a:pPr algn="ctr" fontAlgn="auto">
              <a:spcAft>
                <a:spcPts val="0"/>
              </a:spcAft>
            </a:pPr>
            <a:r>
              <a:rPr lang="en-GB" sz="2000" i="1" dirty="0" smtClean="0"/>
              <a:t>MBA(Maas), </a:t>
            </a:r>
            <a:r>
              <a:rPr lang="en-GB" sz="2000" i="1" dirty="0" err="1" smtClean="0"/>
              <a:t>M.Ed</a:t>
            </a:r>
            <a:r>
              <a:rPr lang="en-GB" sz="2000" i="1" dirty="0" smtClean="0"/>
              <a:t> (</a:t>
            </a:r>
            <a:r>
              <a:rPr lang="en-GB" sz="2000" i="1" dirty="0" err="1" smtClean="0"/>
              <a:t>Melit</a:t>
            </a:r>
            <a:r>
              <a:rPr lang="en-GB" sz="2000" i="1" dirty="0" smtClean="0"/>
              <a:t>), </a:t>
            </a:r>
            <a:r>
              <a:rPr lang="en-GB" sz="2000" i="1" dirty="0" err="1" smtClean="0"/>
              <a:t>BPsy</a:t>
            </a:r>
            <a:r>
              <a:rPr lang="en-GB" sz="2000" i="1" dirty="0" smtClean="0"/>
              <a:t> (Hons), PGCE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684783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630363"/>
            <a:ext cx="8229600" cy="4389437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Value is delivered to your customers when you do something for them:</a:t>
            </a:r>
          </a:p>
          <a:p>
            <a:pPr lvl="2"/>
            <a:r>
              <a:rPr lang="en-US" altLang="en-US" sz="2800" dirty="0" smtClean="0"/>
              <a:t>Better</a:t>
            </a:r>
            <a:endParaRPr lang="en-US" altLang="en-US" sz="2800" dirty="0"/>
          </a:p>
          <a:p>
            <a:pPr lvl="2"/>
            <a:r>
              <a:rPr lang="en-US" altLang="en-US" sz="2800" dirty="0"/>
              <a:t>Cheaper</a:t>
            </a:r>
          </a:p>
          <a:p>
            <a:pPr lvl="2"/>
            <a:r>
              <a:rPr lang="en-US" altLang="en-US" sz="2800" dirty="0"/>
              <a:t>Faster</a:t>
            </a:r>
          </a:p>
          <a:p>
            <a:pPr lvl="2"/>
            <a:r>
              <a:rPr lang="en-US" altLang="en-US" sz="2800" dirty="0"/>
              <a:t>Cooler</a:t>
            </a:r>
          </a:p>
          <a:p>
            <a:pPr lvl="2"/>
            <a:r>
              <a:rPr lang="en-US" altLang="en-US" sz="2800" dirty="0" smtClean="0"/>
              <a:t>Different</a:t>
            </a:r>
            <a:endParaRPr lang="en-US" altLang="en-US" sz="3200" dirty="0" smtClean="0"/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altLang="en-US" sz="3200" dirty="0"/>
              <a:t>However, it is likely that none of these will work for long, so continuous improvement and innovation are </a:t>
            </a:r>
            <a:r>
              <a:rPr lang="en-US" altLang="en-US" sz="3200" dirty="0" smtClean="0"/>
              <a:t>essential.</a:t>
            </a:r>
          </a:p>
          <a:p>
            <a:endParaRPr lang="en-US" altLang="en-US" sz="3200" dirty="0" smtClean="0"/>
          </a:p>
          <a:p>
            <a:pPr lvl="2"/>
            <a:r>
              <a:rPr lang="en-US" altLang="en-US" sz="2800" dirty="0" err="1" smtClean="0"/>
              <a:t>nt</a:t>
            </a:r>
            <a:endParaRPr lang="en-US" altLang="en-US" sz="2800" dirty="0"/>
          </a:p>
        </p:txBody>
      </p:sp>
      <p:sp>
        <p:nvSpPr>
          <p:cNvPr id="276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The Importance of Value Creation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2087563"/>
            <a:ext cx="8305800" cy="4389437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Value is created for the owners when:</a:t>
            </a:r>
          </a:p>
          <a:p>
            <a:pPr lvl="1"/>
            <a:r>
              <a:rPr lang="en-US" altLang="en-US" sz="3200" dirty="0" smtClean="0"/>
              <a:t>You do more with their money than they could do with it themselves</a:t>
            </a:r>
          </a:p>
          <a:p>
            <a:pPr lvl="1"/>
            <a:r>
              <a:rPr lang="en-US" altLang="en-US" sz="3200" dirty="0" smtClean="0"/>
              <a:t>You invest in productive activities that earn rates of return greater than their risk-adjusted costs of capital.</a:t>
            </a:r>
          </a:p>
          <a:p>
            <a:pPr lvl="1"/>
            <a:r>
              <a:rPr lang="en-US" altLang="en-US" sz="3200" dirty="0" smtClean="0"/>
              <a:t>The present value of future cash flows exceeds the startup costs.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28650"/>
            <a:ext cx="8153400" cy="10477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The Importance of Value Creation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905000"/>
            <a:ext cx="8229600" cy="4389437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Value is created by:</a:t>
            </a:r>
          </a:p>
          <a:p>
            <a:pPr lvl="1"/>
            <a:r>
              <a:rPr lang="en-US" altLang="en-US" sz="3200" dirty="0" smtClean="0"/>
              <a:t>Exploiting proprietary physical resources</a:t>
            </a:r>
          </a:p>
          <a:p>
            <a:pPr lvl="1"/>
            <a:r>
              <a:rPr lang="en-US" altLang="en-US" sz="3200" dirty="0" smtClean="0"/>
              <a:t>Possessing proprietary knowledge or expertise</a:t>
            </a:r>
          </a:p>
          <a:p>
            <a:pPr lvl="1"/>
            <a:r>
              <a:rPr lang="en-US" altLang="en-US" sz="3200" dirty="0" smtClean="0"/>
              <a:t>Creating a new or improved product, process, or service</a:t>
            </a:r>
          </a:p>
          <a:p>
            <a:pPr lvl="1"/>
            <a:r>
              <a:rPr lang="en-US" altLang="en-US" sz="3200" dirty="0" smtClean="0"/>
              <a:t>Staying ahead of the competition through constant improvement and innovation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933450"/>
            <a:ext cx="8305800" cy="7429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The Importance of Value Creation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85800" y="1935163"/>
            <a:ext cx="7620000" cy="4389437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Revenue comes from:</a:t>
            </a:r>
          </a:p>
          <a:p>
            <a:pPr lvl="1"/>
            <a:r>
              <a:rPr lang="en-US" altLang="en-US" sz="3200" dirty="0" smtClean="0"/>
              <a:t>Selling or licensing a product</a:t>
            </a:r>
          </a:p>
          <a:p>
            <a:pPr lvl="1"/>
            <a:r>
              <a:rPr lang="en-US" altLang="en-US" sz="3200" dirty="0" smtClean="0"/>
              <a:t>Selling or licensing a service</a:t>
            </a:r>
          </a:p>
          <a:p>
            <a:pPr lvl="1"/>
            <a:r>
              <a:rPr lang="en-US" altLang="en-US" sz="3200" dirty="0" smtClean="0"/>
              <a:t>Creating a transaction pipeline</a:t>
            </a:r>
          </a:p>
          <a:p>
            <a:pPr lvl="1"/>
            <a:r>
              <a:rPr lang="en-US" altLang="en-US" sz="3200" dirty="0" smtClean="0"/>
              <a:t>Trading products or services</a:t>
            </a:r>
          </a:p>
          <a:p>
            <a:pPr lvl="1"/>
            <a:r>
              <a:rPr lang="en-US" altLang="en-US" sz="3200" dirty="0" smtClean="0"/>
              <a:t>Selling advertising</a:t>
            </a:r>
          </a:p>
          <a:p>
            <a:pPr lvl="1"/>
            <a:r>
              <a:rPr lang="en-US" altLang="en-US" sz="3200" dirty="0" smtClean="0"/>
              <a:t>Investing	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5105400" cy="819150"/>
          </a:xfrm>
        </p:spPr>
        <p:txBody>
          <a:bodyPr/>
          <a:lstStyle/>
          <a:p>
            <a:r>
              <a:rPr lang="en-US" altLang="en-US" dirty="0" smtClean="0"/>
              <a:t>Revenue Models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1249363"/>
            <a:ext cx="8991600" cy="4389437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Don’t plan a business for today – Plan it for at least a year from now.</a:t>
            </a:r>
          </a:p>
          <a:p>
            <a:pPr lvl="1"/>
            <a:r>
              <a:rPr lang="en-US" altLang="en-US" sz="2800" dirty="0" smtClean="0"/>
              <a:t>Moore’s Law: Computing power will roughly double every 18 months.</a:t>
            </a:r>
          </a:p>
          <a:p>
            <a:pPr lvl="1"/>
            <a:r>
              <a:rPr lang="en-US" altLang="en-US" sz="2800" dirty="0" smtClean="0"/>
              <a:t>Bandwidth will continue to increase for most users almost </a:t>
            </a:r>
            <a:r>
              <a:rPr lang="en-US" altLang="en-US" sz="2800" i="1" dirty="0" smtClean="0"/>
              <a:t>ad infinitum</a:t>
            </a:r>
            <a:r>
              <a:rPr lang="en-US" altLang="en-US" sz="2800" dirty="0" smtClean="0"/>
              <a:t>.</a:t>
            </a:r>
          </a:p>
          <a:p>
            <a:pPr lvl="1"/>
            <a:r>
              <a:rPr lang="en-US" altLang="en-US" sz="2800" dirty="0" smtClean="0"/>
              <a:t>People will live longer and maintain active lifestyles far after retirement.</a:t>
            </a:r>
          </a:p>
          <a:p>
            <a:pPr lvl="1"/>
            <a:r>
              <a:rPr lang="en-US" altLang="en-US" sz="2800" dirty="0" smtClean="0"/>
              <a:t>Energy sources and consumption patterns will change drastically.</a:t>
            </a:r>
          </a:p>
          <a:p>
            <a:pPr lvl="1"/>
            <a:r>
              <a:rPr lang="en-US" altLang="en-US" sz="2800" dirty="0" smtClean="0"/>
              <a:t>The world will continue to be a very dangerous place.</a:t>
            </a:r>
          </a:p>
          <a:p>
            <a:pPr lvl="1"/>
            <a:endParaRPr lang="en-US" altLang="en-US" sz="2800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533400"/>
            <a:ext cx="655320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Planning for Success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600200"/>
            <a:ext cx="8229600" cy="8382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Think about the next paradigm shift that will change business and life: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28650"/>
            <a:ext cx="8305800" cy="819150"/>
          </a:xfrm>
        </p:spPr>
        <p:txBody>
          <a:bodyPr/>
          <a:lstStyle/>
          <a:p>
            <a:r>
              <a:rPr lang="en-US" altLang="en-US" dirty="0" smtClean="0"/>
              <a:t>Planning for Success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6670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1" indent="-26193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Fire</a:t>
            </a:r>
          </a:p>
          <a:p>
            <a:pPr marL="261938" lvl="1" indent="-26193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Agriculture</a:t>
            </a:r>
          </a:p>
          <a:p>
            <a:pPr marL="261938" lvl="1" indent="-26193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Horsepower</a:t>
            </a:r>
          </a:p>
          <a:p>
            <a:pPr marL="261938" lvl="1" indent="-26193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Writing</a:t>
            </a:r>
          </a:p>
          <a:p>
            <a:pPr marL="261938" lvl="1" indent="-26193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Masonry</a:t>
            </a:r>
          </a:p>
          <a:p>
            <a:pPr marL="261938" lvl="1" indent="-26193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Sail </a:t>
            </a:r>
            <a:r>
              <a:rPr lang="en-US" altLang="en-US" sz="3600" dirty="0" smtClean="0"/>
              <a:t>power</a:t>
            </a:r>
            <a:endParaRPr lang="en-US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267968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1" indent="-26193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Metallurgy</a:t>
            </a:r>
            <a:endParaRPr lang="en-US" altLang="en-US" sz="3600" dirty="0"/>
          </a:p>
          <a:p>
            <a:pPr marL="261938" lvl="1" indent="-26193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Waterpower</a:t>
            </a:r>
          </a:p>
          <a:p>
            <a:pPr marL="261938" lvl="1" indent="-26193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Steam</a:t>
            </a:r>
          </a:p>
          <a:p>
            <a:pPr marL="261938" lvl="1" indent="-26193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Nuclear</a:t>
            </a:r>
          </a:p>
          <a:p>
            <a:pPr marL="261938" lvl="1" indent="-26193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Internet</a:t>
            </a:r>
          </a:p>
          <a:p>
            <a:pPr marL="261938" lvl="1" indent="-26193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Wireless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458200" cy="49530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Have a half-baked idea</a:t>
            </a:r>
          </a:p>
          <a:p>
            <a:r>
              <a:rPr lang="en-US" altLang="en-US" sz="2800" dirty="0" smtClean="0"/>
              <a:t>Have a meatless business plan</a:t>
            </a:r>
          </a:p>
          <a:p>
            <a:r>
              <a:rPr lang="en-US" altLang="en-US" sz="2800" dirty="0" smtClean="0"/>
              <a:t>Can’t articulate your value proposition</a:t>
            </a:r>
          </a:p>
          <a:p>
            <a:r>
              <a:rPr lang="en-US" altLang="en-US" sz="2800" dirty="0" smtClean="0"/>
              <a:t>Can’t identify your market potential</a:t>
            </a:r>
          </a:p>
          <a:p>
            <a:r>
              <a:rPr lang="en-US" altLang="en-US" sz="2800" dirty="0" smtClean="0"/>
              <a:t>Can’t justify your sales projections</a:t>
            </a:r>
          </a:p>
          <a:p>
            <a:r>
              <a:rPr lang="en-US" altLang="en-US" sz="2800" dirty="0" smtClean="0"/>
              <a:t>Can’t show your investors an exit</a:t>
            </a:r>
          </a:p>
          <a:p>
            <a:r>
              <a:rPr lang="en-US" altLang="en-US" sz="2800" dirty="0" smtClean="0"/>
              <a:t>Can’t show your investors a reasonable expectation of a reasonable return on investment</a:t>
            </a:r>
          </a:p>
          <a:p>
            <a:r>
              <a:rPr lang="en-US" altLang="en-US" sz="2800" dirty="0" smtClean="0"/>
              <a:t>Don’t think about risk</a:t>
            </a:r>
          </a:p>
          <a:p>
            <a:r>
              <a:rPr lang="en-US" altLang="en-US" sz="2800" dirty="0" smtClean="0"/>
              <a:t>Take no risk yourself</a:t>
            </a:r>
          </a:p>
          <a:p>
            <a:r>
              <a:rPr lang="en-US" altLang="en-US" sz="2800" dirty="0" smtClean="0"/>
              <a:t>Don’t take time to do your homework</a:t>
            </a:r>
          </a:p>
          <a:p>
            <a:r>
              <a:rPr lang="en-US" altLang="en-US" sz="2800" dirty="0" smtClean="0"/>
              <a:t>Try to fund a “lifestyle” venture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6477000" cy="838200"/>
          </a:xfrm>
        </p:spPr>
        <p:txBody>
          <a:bodyPr/>
          <a:lstStyle/>
          <a:p>
            <a:r>
              <a:rPr lang="en-US" altLang="en-US" dirty="0" smtClean="0"/>
              <a:t>How To Not Get Funded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477963"/>
            <a:ext cx="8077200" cy="4389437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The hardest funding to raise is the first funding. You are probably on your own.</a:t>
            </a:r>
          </a:p>
          <a:p>
            <a:r>
              <a:rPr lang="en-US" altLang="en-US" sz="2800" dirty="0" smtClean="0"/>
              <a:t>Later funding gets progressively easier depending on the results you can show to investors and what you need to fund.</a:t>
            </a:r>
          </a:p>
          <a:p>
            <a:r>
              <a:rPr lang="en-US" altLang="en-US" sz="2800" dirty="0" smtClean="0"/>
              <a:t>BANKS </a:t>
            </a:r>
            <a:r>
              <a:rPr lang="en-US" altLang="en-US" sz="2800" dirty="0" smtClean="0"/>
              <a:t>(abroad) are </a:t>
            </a:r>
            <a:r>
              <a:rPr lang="en-US" altLang="en-US" sz="2800" dirty="0" smtClean="0"/>
              <a:t>probably not going to help. </a:t>
            </a:r>
          </a:p>
          <a:p>
            <a:r>
              <a:rPr lang="en-US" altLang="en-US" sz="2800" dirty="0" smtClean="0"/>
              <a:t>PRIVATE </a:t>
            </a:r>
            <a:r>
              <a:rPr lang="en-US" altLang="en-US" sz="2800" dirty="0" smtClean="0"/>
              <a:t>EQUITY is the current </a:t>
            </a:r>
            <a:r>
              <a:rPr lang="en-US" altLang="en-US" sz="2800" dirty="0" smtClean="0"/>
              <a:t>means for </a:t>
            </a:r>
            <a:r>
              <a:rPr lang="en-US" altLang="en-US" sz="2800" dirty="0" smtClean="0"/>
              <a:t>the major capital source for business ventures.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305800" cy="895350"/>
          </a:xfrm>
        </p:spPr>
        <p:txBody>
          <a:bodyPr/>
          <a:lstStyle/>
          <a:p>
            <a:r>
              <a:rPr lang="en-US" altLang="en-US" dirty="0" smtClean="0"/>
              <a:t>Funding Your Venture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935163"/>
            <a:ext cx="8686800" cy="4389437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As of October, </a:t>
            </a:r>
            <a:r>
              <a:rPr lang="en-GB" sz="3600" dirty="0"/>
              <a:t>2,936</a:t>
            </a:r>
            <a:r>
              <a:rPr lang="en-US" altLang="en-US" sz="3600" dirty="0" smtClean="0"/>
              <a:t> </a:t>
            </a:r>
            <a:r>
              <a:rPr lang="en-US" altLang="en-US" sz="3600" dirty="0" smtClean="0"/>
              <a:t>new private equity funds had raised a record </a:t>
            </a:r>
            <a:r>
              <a:rPr lang="en-GB" sz="3600" dirty="0"/>
              <a:t>$582 billion </a:t>
            </a:r>
            <a:r>
              <a:rPr lang="en-US" altLang="en-US" sz="3600" dirty="0" smtClean="0"/>
              <a:t>in 2018 </a:t>
            </a:r>
            <a:r>
              <a:rPr lang="en-GB" sz="3600" dirty="0"/>
              <a:t>capping the strongest five-year run in the industry’s history</a:t>
            </a:r>
            <a:r>
              <a:rPr lang="en-US" altLang="en-US" sz="3600" dirty="0" smtClean="0"/>
              <a:t>, </a:t>
            </a:r>
            <a:r>
              <a:rPr lang="en-US" altLang="en-US" sz="3600" dirty="0" smtClean="0"/>
              <a:t>providing a huge pool of funds to be invested. </a:t>
            </a:r>
            <a:r>
              <a:rPr lang="en-US" altLang="en-US" sz="3600" dirty="0" smtClean="0"/>
              <a:t>(</a:t>
            </a:r>
            <a:r>
              <a:rPr lang="en-GB" sz="3600" dirty="0"/>
              <a:t>GLOBAL PRIVATE EQUITY </a:t>
            </a:r>
            <a:r>
              <a:rPr lang="en-GB" sz="3600" dirty="0" smtClean="0"/>
              <a:t>REPORT, Bain &amp; Company </a:t>
            </a:r>
            <a:r>
              <a:rPr lang="en-GB" sz="3600" dirty="0"/>
              <a:t>2019</a:t>
            </a:r>
            <a:r>
              <a:rPr lang="en-US" altLang="en-US" sz="3600" dirty="0" smtClean="0"/>
              <a:t>).</a:t>
            </a:r>
            <a:endParaRPr lang="en-US" altLang="en-US" sz="3600" dirty="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/>
          <a:lstStyle/>
          <a:p>
            <a:r>
              <a:rPr lang="en-US" altLang="en-US" smtClean="0"/>
              <a:t>Private Equity Firms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Closing Thoughts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“I find that the harder I work, the more luck I seem to have.” Thomas Jefferson</a:t>
            </a:r>
          </a:p>
        </p:txBody>
      </p:sp>
      <p:pic>
        <p:nvPicPr>
          <p:cNvPr id="60422" name="Picture 6" descr="JEFFERSON%20SMALL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895600" y="2971800"/>
            <a:ext cx="3271837" cy="3581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19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35163"/>
            <a:ext cx="8229600" cy="4389437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Entrepreneur: A person who organizes and manages an enterprise, especially a business, usually with considerable initiative and risk.</a:t>
            </a:r>
          </a:p>
          <a:p>
            <a:pPr lvl="1"/>
            <a:r>
              <a:rPr lang="en-US" altLang="en-US" sz="3600" dirty="0" smtClean="0"/>
              <a:t>Initiative: Readiness and ability in initiating action.</a:t>
            </a:r>
          </a:p>
          <a:p>
            <a:pPr lvl="1"/>
            <a:r>
              <a:rPr lang="en-US" altLang="en-US" sz="3600" dirty="0" smtClean="0"/>
              <a:t>Risk: The hazard or chance of loss.</a:t>
            </a:r>
          </a:p>
          <a:p>
            <a:endParaRPr lang="en-GB" sz="36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8305800" cy="1143000"/>
          </a:xfrm>
        </p:spPr>
        <p:txBody>
          <a:bodyPr/>
          <a:lstStyle/>
          <a:p>
            <a:r>
              <a:rPr lang="en-US" altLang="en-US" dirty="0" smtClean="0"/>
              <a:t>What is an Entrepreneur?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45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r>
              <a:rPr lang="en-US" altLang="en-US" smtClean="0"/>
              <a:t>“Whether you think you can, or that you can’t, you are usually right.” Henry Ford</a:t>
            </a:r>
            <a:endParaRPr lang="en-US" altLang="en-US" dirty="0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/>
          <a:lstStyle/>
          <a:p>
            <a:r>
              <a:rPr lang="en-US" altLang="en-US" smtClean="0"/>
              <a:t>Closing Thoughts</a:t>
            </a:r>
            <a:endParaRPr lang="en-US" altLang="en-US" dirty="0" smtClean="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026229"/>
            <a:ext cx="809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6144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r>
              <a:rPr lang="en-US" altLang="en-US" smtClean="0"/>
              <a:t>“I have not failed. I have just found 10,000 ways that won’t work.” Thomas Edison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/>
          <a:lstStyle/>
          <a:p>
            <a:r>
              <a:rPr lang="en-US" altLang="en-US" smtClean="0"/>
              <a:t>Closing Thoughts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1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an Entrepreneur?</a:t>
            </a:r>
            <a:endParaRPr lang="en-US" alt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 smtClean="0"/>
              <a:t>“An entrepreneur is someone who perceives an opportunity and creates an organization to pursue it.“</a:t>
            </a:r>
          </a:p>
          <a:p>
            <a:endParaRPr lang="en-US" altLang="en-US" sz="4800" dirty="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43000" y="5562600"/>
            <a:ext cx="54387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/>
              <a:t>Source: </a:t>
            </a:r>
            <a:r>
              <a:rPr lang="en-US" altLang="en-US" sz="1200">
                <a:solidFill>
                  <a:schemeClr val="tx2"/>
                </a:solidFill>
              </a:rPr>
              <a:t>The Portable MBA in Entrepreneurship, 2nd Ed.; William D. Bygrave, Editor. John Wiley and Sons Publishers, 1997.</a:t>
            </a:r>
            <a:r>
              <a:rPr lang="en-US" altLang="en-US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2057400"/>
            <a:ext cx="8229600" cy="41910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In the U.S., approximately 4% of the adult population is actively involved in starting a business at any given time.</a:t>
            </a:r>
          </a:p>
          <a:p>
            <a:endParaRPr lang="en-US" altLang="en-US" sz="1800" dirty="0" smtClean="0"/>
          </a:p>
          <a:p>
            <a:r>
              <a:rPr lang="en-US" altLang="en-US" sz="3600" dirty="0" smtClean="0"/>
              <a:t>One (1) out of every two (2) adults has tried to start a business at some time in his or her life.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14400"/>
            <a:ext cx="6934200" cy="838200"/>
          </a:xfrm>
        </p:spPr>
        <p:txBody>
          <a:bodyPr/>
          <a:lstStyle/>
          <a:p>
            <a:r>
              <a:rPr lang="en-US" altLang="en-US" dirty="0" smtClean="0"/>
              <a:t>Who is an Entrepreneur?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6324600"/>
            <a:ext cx="543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 dirty="0"/>
              <a:t>Source: </a:t>
            </a:r>
            <a:r>
              <a:rPr lang="en-US" altLang="en-US" sz="1200" b="1" dirty="0"/>
              <a:t>Entrepreneurship 3rd Ed., Lambing and Kuehl; Prentice Hall; </a:t>
            </a:r>
            <a:r>
              <a:rPr lang="en-US" altLang="en-US" sz="1200" b="1" dirty="0" err="1"/>
              <a:t>Pg</a:t>
            </a:r>
            <a:r>
              <a:rPr lang="en-US" altLang="en-US" sz="1200" b="1" dirty="0"/>
              <a:t> 25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935163"/>
            <a:ext cx="7696200" cy="4389437"/>
          </a:xfrm>
        </p:spPr>
        <p:txBody>
          <a:bodyPr>
            <a:normAutofit/>
          </a:bodyPr>
          <a:lstStyle/>
          <a:p>
            <a:pPr marL="536575" indent="-536575"/>
            <a:r>
              <a:rPr lang="en-US" altLang="en-US" sz="5400" dirty="0" smtClean="0"/>
              <a:t>“In entrepreneurship, luck is where preparation and opportunity meet.”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What Does it Take to Be Successful?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43000" y="5562600"/>
            <a:ext cx="54387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/>
              <a:t>Source: </a:t>
            </a:r>
            <a:r>
              <a:rPr lang="en-US" altLang="en-US" sz="1200">
                <a:solidFill>
                  <a:schemeClr val="tx2"/>
                </a:solidFill>
              </a:rPr>
              <a:t>The Portable MBA in Entrepreneurship, 2nd Ed.; William D. Bygrave, Editor. John Wiley and Sons Publishers, 1997.</a:t>
            </a:r>
            <a:r>
              <a:rPr lang="en-US" altLang="en-US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“The idea is not what is important. </a:t>
            </a:r>
          </a:p>
          <a:p>
            <a:r>
              <a:rPr lang="en-US" altLang="en-US" sz="3600" dirty="0" smtClean="0"/>
              <a:t>In entrepreneurship; ideas are a dime a dozen. </a:t>
            </a:r>
          </a:p>
          <a:p>
            <a:r>
              <a:rPr lang="en-US" altLang="en-US" sz="3600" dirty="0" smtClean="0"/>
              <a:t>Developing the idea, implementing it, and building a successful business are the important things.”</a:t>
            </a:r>
          </a:p>
          <a:p>
            <a:endParaRPr lang="en-US" altLang="en-US" sz="3600" dirty="0" smtClean="0"/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What Does It Take to Be Successful?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43000" y="5807075"/>
            <a:ext cx="54387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 dirty="0"/>
              <a:t>Source: </a:t>
            </a:r>
            <a:r>
              <a:rPr lang="en-US" altLang="en-US" sz="1200" dirty="0">
                <a:solidFill>
                  <a:schemeClr val="tx2"/>
                </a:solidFill>
              </a:rPr>
              <a:t>The Portable MBA in Entrepreneurship, 2nd Ed.; William D. Bygrave, Editor. John Wiley and Sons Publishers, 1997.</a:t>
            </a:r>
            <a:r>
              <a:rPr lang="en-US" altLang="en-US" dirty="0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8077200" cy="3978275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“Would-be entrepreneurs who are unable to name customers are not ready to start a business. </a:t>
            </a:r>
          </a:p>
          <a:p>
            <a:r>
              <a:rPr lang="en-US" altLang="en-US" sz="4000" dirty="0" smtClean="0"/>
              <a:t>They have only found an idea and have not yet identified a market need.”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81050"/>
            <a:ext cx="8305800" cy="8191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What Does It Take to Be Successful?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43000" y="6035675"/>
            <a:ext cx="54387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 dirty="0"/>
              <a:t>Source: </a:t>
            </a:r>
            <a:r>
              <a:rPr lang="en-US" altLang="en-US" sz="1200" dirty="0">
                <a:solidFill>
                  <a:schemeClr val="tx2"/>
                </a:solidFill>
              </a:rPr>
              <a:t>The Portable MBA in Entrepreneurship, 2nd Ed.; William D. Bygrave, Editor. John Wiley and Sons Publishers, 1997.</a:t>
            </a:r>
            <a:r>
              <a:rPr lang="en-US" altLang="en-US" dirty="0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935163"/>
            <a:ext cx="8229600" cy="4389437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Think about WHO is going to want your product/service, what they will PAY for it, what will </a:t>
            </a:r>
            <a:r>
              <a:rPr lang="en-US" altLang="en-US" sz="3600" dirty="0"/>
              <a:t>you </a:t>
            </a:r>
            <a:r>
              <a:rPr lang="en-US" altLang="en-US" sz="3600" dirty="0" smtClean="0"/>
              <a:t>NEED to carry it off, and how </a:t>
            </a:r>
            <a:r>
              <a:rPr lang="en-US" altLang="en-US" sz="3600" dirty="0"/>
              <a:t>will </a:t>
            </a:r>
            <a:r>
              <a:rPr lang="en-US" altLang="en-US" sz="3600" dirty="0" smtClean="0"/>
              <a:t>you MAKE MONEY someday? That is, make a PLAN !!!</a:t>
            </a:r>
          </a:p>
          <a:p>
            <a:r>
              <a:rPr lang="en-US" altLang="en-US" sz="3600" dirty="0" smtClean="0"/>
              <a:t>Success depends on:</a:t>
            </a:r>
          </a:p>
          <a:p>
            <a:pPr lvl="1"/>
            <a:r>
              <a:rPr lang="en-US" altLang="en-US" sz="3200" dirty="0" smtClean="0"/>
              <a:t>positive cash flow, growth,</a:t>
            </a:r>
          </a:p>
          <a:p>
            <a:pPr lvl="1"/>
            <a:r>
              <a:rPr lang="en-US" altLang="en-US" sz="3600" dirty="0" smtClean="0"/>
              <a:t>value creation.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324600" cy="914400"/>
          </a:xfrm>
        </p:spPr>
        <p:txBody>
          <a:bodyPr/>
          <a:lstStyle/>
          <a:p>
            <a:r>
              <a:rPr lang="en-US" altLang="en-US" dirty="0" smtClean="0"/>
              <a:t>Where Do You Start?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2163763"/>
            <a:ext cx="7620000" cy="301783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A successful business is one that delivers value to its customers and creates value for its owners.</a:t>
            </a:r>
          </a:p>
          <a:p>
            <a:endParaRPr lang="en-US" altLang="en-US" sz="4000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The Importance of Value Creation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penup.p3d 0"/>
  <p:tag name="POWER3D OPTIONS" val="Medium "/>
  <p:tag name="POWER3D SOUND" val="Open U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Pwrpanel.p3d 1"/>
  <p:tag name="POWER3D OPTIONS" val="Medium "/>
  <p:tag name="POWER3D SOUND" val="Power Panel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Pwrpanel.p3d 1"/>
  <p:tag name="POWER3D OPTIONS" val="Medium "/>
  <p:tag name="POWER3D SOUND" val="Power Panel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Pwrpanel.p3d 3"/>
  <p:tag name="POWER3D OPTIONS" val="Medium "/>
  <p:tag name="POWER3D SOUND" val="Power Panel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asTiles.p3d 3"/>
  <p:tag name="POWER3D OPTIONS" val="Medium "/>
  <p:tag name="POWER3D SOUND" val="Reassembling Til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utup.p3d 3"/>
  <p:tag name="POWER3D OPTIONS" val="Medium "/>
  <p:tag name="POWER3D SOUND" val="Shut U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pring.p3d 5"/>
  <p:tag name="POWER3D OPTIONS" val="Medium "/>
  <p:tag name="POWER3D SOUND" val="Spring Awa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amond.p3d 3"/>
  <p:tag name="POWER3D OPTIONS" val="Medium "/>
  <p:tag name="POWER3D SOUND" val="Twirling Diamon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squares.p3d 3"/>
  <p:tag name="POWER3D OPTIONS" val="Medium "/>
  <p:tag name="POWER3D SOUND" val="Twirling Squar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rdoors.p3d 5"/>
  <p:tag name="POWER3D OPTIONS" val="Medium "/>
  <p:tag name="POWER3D SOUND" val="Creaking Door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834</TotalTime>
  <Words>989</Words>
  <Application>Microsoft Office PowerPoint</Application>
  <PresentationFormat>On-screen Show (4:3)</PresentationFormat>
  <Paragraphs>129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Entrepreneurship</vt:lpstr>
      <vt:lpstr>What is an Entrepreneur?</vt:lpstr>
      <vt:lpstr>What is an Entrepreneur?</vt:lpstr>
      <vt:lpstr>Who is an Entrepreneur?</vt:lpstr>
      <vt:lpstr>What Does it Take to Be Successful?</vt:lpstr>
      <vt:lpstr>What Does It Take to Be Successful?</vt:lpstr>
      <vt:lpstr>What Does It Take to Be Successful?</vt:lpstr>
      <vt:lpstr>Where Do You Start?</vt:lpstr>
      <vt:lpstr>The Importance of Value Creation</vt:lpstr>
      <vt:lpstr>The Importance of Value Creation</vt:lpstr>
      <vt:lpstr>The Importance of Value Creation</vt:lpstr>
      <vt:lpstr>The Importance of Value Creation</vt:lpstr>
      <vt:lpstr>Revenue Models</vt:lpstr>
      <vt:lpstr>Planning for Success</vt:lpstr>
      <vt:lpstr>Planning for Success</vt:lpstr>
      <vt:lpstr>How To Not Get Funded</vt:lpstr>
      <vt:lpstr>Funding Your Venture</vt:lpstr>
      <vt:lpstr>Private Equity Firms</vt:lpstr>
      <vt:lpstr>Closing Thoughts</vt:lpstr>
      <vt:lpstr>Closing Thoughts</vt:lpstr>
      <vt:lpstr>Closing Thoughts</vt:lpstr>
    </vt:vector>
  </TitlesOfParts>
  <Company>The University of Mississippi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Triganza Scott</dc:creator>
  <cp:lastModifiedBy>Andrew Triganza Scott</cp:lastModifiedBy>
  <cp:revision>45</cp:revision>
  <dcterms:created xsi:type="dcterms:W3CDTF">2003-01-11T21:08:35Z</dcterms:created>
  <dcterms:modified xsi:type="dcterms:W3CDTF">2020-01-22T09:14:55Z</dcterms:modified>
</cp:coreProperties>
</file>