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theme/themeOverride1.xml" ContentType="application/vnd.openxmlformats-officedocument.themeOverride+xml"/>
  <Override PartName="/ppt/charts/chart9.xml" ContentType="application/vnd.openxmlformats-officedocument.drawingml.chart+xml"/>
  <Override PartName="/ppt/theme/themeOverride2.xml" ContentType="application/vnd.openxmlformats-officedocument.themeOverride+xml"/>
  <Override PartName="/ppt/charts/chart10.xml" ContentType="application/vnd.openxmlformats-officedocument.drawingml.chart+xml"/>
  <Override PartName="/ppt/charts/chart1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6" r:id="rId1"/>
  </p:sldMasterIdLst>
  <p:notesMasterIdLst>
    <p:notesMasterId r:id="rId48"/>
  </p:notesMasterIdLst>
  <p:sldIdLst>
    <p:sldId id="327" r:id="rId2"/>
    <p:sldId id="331" r:id="rId3"/>
    <p:sldId id="257" r:id="rId4"/>
    <p:sldId id="258" r:id="rId5"/>
    <p:sldId id="338" r:id="rId6"/>
    <p:sldId id="337" r:id="rId7"/>
    <p:sldId id="339" r:id="rId8"/>
    <p:sldId id="340" r:id="rId9"/>
    <p:sldId id="341" r:id="rId10"/>
    <p:sldId id="342" r:id="rId11"/>
    <p:sldId id="343" r:id="rId12"/>
    <p:sldId id="290" r:id="rId13"/>
    <p:sldId id="344" r:id="rId14"/>
    <p:sldId id="292" r:id="rId15"/>
    <p:sldId id="319" r:id="rId16"/>
    <p:sldId id="289" r:id="rId17"/>
    <p:sldId id="320" r:id="rId18"/>
    <p:sldId id="345" r:id="rId19"/>
    <p:sldId id="266" r:id="rId20"/>
    <p:sldId id="267" r:id="rId21"/>
    <p:sldId id="346" r:id="rId22"/>
    <p:sldId id="347" r:id="rId23"/>
    <p:sldId id="348" r:id="rId24"/>
    <p:sldId id="268" r:id="rId25"/>
    <p:sldId id="349" r:id="rId26"/>
    <p:sldId id="350" r:id="rId27"/>
    <p:sldId id="294" r:id="rId28"/>
    <p:sldId id="269" r:id="rId29"/>
    <p:sldId id="270" r:id="rId30"/>
    <p:sldId id="272" r:id="rId31"/>
    <p:sldId id="273" r:id="rId32"/>
    <p:sldId id="322" r:id="rId33"/>
    <p:sldId id="323" r:id="rId34"/>
    <p:sldId id="325" r:id="rId35"/>
    <p:sldId id="318" r:id="rId36"/>
    <p:sldId id="293" r:id="rId37"/>
    <p:sldId id="288" r:id="rId38"/>
    <p:sldId id="265" r:id="rId39"/>
    <p:sldId id="274" r:id="rId40"/>
    <p:sldId id="298" r:id="rId41"/>
    <p:sldId id="297" r:id="rId42"/>
    <p:sldId id="332" r:id="rId43"/>
    <p:sldId id="284" r:id="rId44"/>
    <p:sldId id="304" r:id="rId45"/>
    <p:sldId id="262" r:id="rId46"/>
    <p:sldId id="335"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horzBarState="maximized">
    <p:restoredLeft sz="15620"/>
    <p:restoredTop sz="87041" autoAdjust="0"/>
  </p:normalViewPr>
  <p:slideViewPr>
    <p:cSldViewPr snapToGrid="0" snapToObjects="1">
      <p:cViewPr>
        <p:scale>
          <a:sx n="70" d="100"/>
          <a:sy n="70" d="100"/>
        </p:scale>
        <p:origin x="-129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00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alisonwolf:Alison's%20files:presentations:Berlin%20Greens%20conference%202014:data%20for%20figures.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Macintosh%20HD:Users:alisonwolf:Alison's%20files:presentations:Berlin%20Greens%20conference%202014:data%20for%20figures.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Macintosh%20HD:Users:alisonwolf:Alison's%20files:presentations:Berlin%20Greens%20conference%202014:data%20for%20figure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alisonwolf:Alison's%20files:working%20girls%20corres%20+%20info:chapter%20drafts:charts%20and%20figures:employment.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alisonwolf:Alison's%20files:articles:2015:Demos:women's%20participation.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alisonwolf:Alison's%20files:articles:2015:Demos:women's%20participation.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Macintosh%20HD:Users:alisonwolf:Alison's%20files:articles:2015:Demos:women's%20participation.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Macintosh%20HD:Users:alisonwolf:Alison's%20files:articles:2015:Demos:women's%20participation.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Macintosh%20HD:Users:alisonwolf:Alison's%20files:articles:2015:Demos:women's%20participation.xlsx" TargetMode="External"/></Relationships>
</file>

<file path=ppt/charts/_rels/chart8.xml.rels><?xml version="1.0" encoding="UTF-8" standalone="yes"?>
<Relationships xmlns="http://schemas.openxmlformats.org/package/2006/relationships"><Relationship Id="rId2" Type="http://schemas.openxmlformats.org/officeDocument/2006/relationships/oleObject" Target="Macintosh%20HD:Users:alisonwolf:Alison's%20files:working%20girls%20corres%20+%20info:chapter%20drafts:charts%20and%20figures:AWdata_5.xls" TargetMode="External"/><Relationship Id="rId1" Type="http://schemas.openxmlformats.org/officeDocument/2006/relationships/themeOverride" Target="../theme/themeOverride1.xml"/></Relationships>
</file>

<file path=ppt/charts/_rels/chart9.xml.rels><?xml version="1.0" encoding="UTF-8" standalone="yes"?>
<Relationships xmlns="http://schemas.openxmlformats.org/package/2006/relationships"><Relationship Id="rId2" Type="http://schemas.openxmlformats.org/officeDocument/2006/relationships/oleObject" Target="Macintosh%20HD:Users:alisonwolf:Dropbox:charts%20and%20figures:Wordfest%202013.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2000"/>
            </a:pPr>
            <a:r>
              <a:rPr lang="en-US" sz="2000"/>
              <a:t>Labour Force Participation 2009</a:t>
            </a:r>
          </a:p>
          <a:p>
            <a:pPr>
              <a:defRPr sz="2000"/>
            </a:pPr>
            <a:endParaRPr lang="en-US" sz="2000"/>
          </a:p>
        </c:rich>
      </c:tx>
      <c:layout>
        <c:manualLayout>
          <c:xMode val="edge"/>
          <c:yMode val="edge"/>
          <c:x val="0.30429268114109997"/>
          <c:y val="2.8453401800731682E-2"/>
        </c:manualLayout>
      </c:layout>
      <c:overlay val="0"/>
    </c:title>
    <c:autoTitleDeleted val="0"/>
    <c:plotArea>
      <c:layout/>
      <c:barChart>
        <c:barDir val="col"/>
        <c:grouping val="clustered"/>
        <c:varyColors val="0"/>
        <c:ser>
          <c:idx val="0"/>
          <c:order val="0"/>
          <c:tx>
            <c:strRef>
              <c:f>Sheet1!$B$34</c:f>
              <c:strCache>
                <c:ptCount val="1"/>
                <c:pt idx="0">
                  <c:v>Men 15-64</c:v>
                </c:pt>
              </c:strCache>
            </c:strRef>
          </c:tx>
          <c:invertIfNegative val="0"/>
          <c:cat>
            <c:strRef>
              <c:f>Sheet1!$A$35:$A$40</c:f>
              <c:strCache>
                <c:ptCount val="6"/>
                <c:pt idx="0">
                  <c:v>Canada</c:v>
                </c:pt>
                <c:pt idx="1">
                  <c:v>France</c:v>
                </c:pt>
                <c:pt idx="2">
                  <c:v>Germany</c:v>
                </c:pt>
                <c:pt idx="3">
                  <c:v>Netherlands</c:v>
                </c:pt>
                <c:pt idx="4">
                  <c:v>UK</c:v>
                </c:pt>
                <c:pt idx="5">
                  <c:v>USA</c:v>
                </c:pt>
              </c:strCache>
            </c:strRef>
          </c:cat>
          <c:val>
            <c:numRef>
              <c:f>Sheet1!$B$35:$B$40</c:f>
              <c:numCache>
                <c:formatCode>General</c:formatCode>
                <c:ptCount val="6"/>
                <c:pt idx="0">
                  <c:v>81.8</c:v>
                </c:pt>
                <c:pt idx="1">
                  <c:v>74.7</c:v>
                </c:pt>
                <c:pt idx="2">
                  <c:v>82.2</c:v>
                </c:pt>
                <c:pt idx="3">
                  <c:v>84.1</c:v>
                </c:pt>
                <c:pt idx="4">
                  <c:v>83.2</c:v>
                </c:pt>
                <c:pt idx="5">
                  <c:v>80.2</c:v>
                </c:pt>
              </c:numCache>
            </c:numRef>
          </c:val>
        </c:ser>
        <c:ser>
          <c:idx val="1"/>
          <c:order val="1"/>
          <c:tx>
            <c:strRef>
              <c:f>Sheet1!$C$34</c:f>
              <c:strCache>
                <c:ptCount val="1"/>
                <c:pt idx="0">
                  <c:v>Women 15-64</c:v>
                </c:pt>
              </c:strCache>
            </c:strRef>
          </c:tx>
          <c:invertIfNegative val="0"/>
          <c:cat>
            <c:strRef>
              <c:f>Sheet1!$A$35:$A$40</c:f>
              <c:strCache>
                <c:ptCount val="6"/>
                <c:pt idx="0">
                  <c:v>Canada</c:v>
                </c:pt>
                <c:pt idx="1">
                  <c:v>France</c:v>
                </c:pt>
                <c:pt idx="2">
                  <c:v>Germany</c:v>
                </c:pt>
                <c:pt idx="3">
                  <c:v>Netherlands</c:v>
                </c:pt>
                <c:pt idx="4">
                  <c:v>UK</c:v>
                </c:pt>
                <c:pt idx="5">
                  <c:v>USA</c:v>
                </c:pt>
              </c:strCache>
            </c:strRef>
          </c:cat>
          <c:val>
            <c:numRef>
              <c:f>Sheet1!$C$35:$C$40</c:f>
              <c:numCache>
                <c:formatCode>General</c:formatCode>
                <c:ptCount val="6"/>
                <c:pt idx="0">
                  <c:v>74.400000000000006</c:v>
                </c:pt>
                <c:pt idx="1">
                  <c:v>65.900000000000006</c:v>
                </c:pt>
                <c:pt idx="2">
                  <c:v>70.400000000000006</c:v>
                </c:pt>
                <c:pt idx="3">
                  <c:v>73.5</c:v>
                </c:pt>
                <c:pt idx="4">
                  <c:v>70.2</c:v>
                </c:pt>
                <c:pt idx="5">
                  <c:v>69</c:v>
                </c:pt>
              </c:numCache>
            </c:numRef>
          </c:val>
        </c:ser>
        <c:dLbls>
          <c:showLegendKey val="0"/>
          <c:showVal val="0"/>
          <c:showCatName val="0"/>
          <c:showSerName val="0"/>
          <c:showPercent val="0"/>
          <c:showBubbleSize val="0"/>
        </c:dLbls>
        <c:gapWidth val="150"/>
        <c:axId val="89450368"/>
        <c:axId val="89451904"/>
      </c:barChart>
      <c:catAx>
        <c:axId val="89450368"/>
        <c:scaling>
          <c:orientation val="minMax"/>
        </c:scaling>
        <c:delete val="0"/>
        <c:axPos val="b"/>
        <c:majorTickMark val="out"/>
        <c:minorTickMark val="none"/>
        <c:tickLblPos val="nextTo"/>
        <c:crossAx val="89451904"/>
        <c:crosses val="autoZero"/>
        <c:auto val="1"/>
        <c:lblAlgn val="ctr"/>
        <c:lblOffset val="100"/>
        <c:noMultiLvlLbl val="0"/>
      </c:catAx>
      <c:valAx>
        <c:axId val="89451904"/>
        <c:scaling>
          <c:orientation val="minMax"/>
        </c:scaling>
        <c:delete val="0"/>
        <c:axPos val="l"/>
        <c:majorGridlines/>
        <c:numFmt formatCode="General" sourceLinked="1"/>
        <c:majorTickMark val="out"/>
        <c:minorTickMark val="none"/>
        <c:tickLblPos val="nextTo"/>
        <c:crossAx val="89450368"/>
        <c:crosses val="autoZero"/>
        <c:crossBetween val="between"/>
      </c:valAx>
    </c:plotArea>
    <c:legend>
      <c:legendPos val="r"/>
      <c:layout/>
      <c:overlay val="0"/>
    </c:legend>
    <c:plotVisOnly val="1"/>
    <c:dispBlanksAs val="gap"/>
    <c:showDLblsOverMax val="0"/>
  </c:chart>
  <c:txPr>
    <a:bodyPr/>
    <a:lstStyle/>
    <a:p>
      <a:pPr>
        <a:defRPr sz="14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sz="1600" dirty="0" err="1"/>
              <a:t>Labour</a:t>
            </a:r>
            <a:r>
              <a:rPr lang="en-US" sz="1600" dirty="0"/>
              <a:t> </a:t>
            </a:r>
            <a:r>
              <a:rPr lang="en-US" sz="1600" dirty="0" smtClean="0"/>
              <a:t>Force </a:t>
            </a:r>
            <a:r>
              <a:rPr lang="en-US" sz="1600" dirty="0"/>
              <a:t>P</a:t>
            </a:r>
            <a:r>
              <a:rPr lang="en-US" sz="1600" dirty="0" smtClean="0"/>
              <a:t>articipation </a:t>
            </a:r>
            <a:r>
              <a:rPr lang="en-US" sz="1600" dirty="0"/>
              <a:t>2008 by education age 25-64</a:t>
            </a:r>
          </a:p>
        </c:rich>
      </c:tx>
      <c:layout/>
      <c:overlay val="0"/>
    </c:title>
    <c:autoTitleDeleted val="0"/>
    <c:plotArea>
      <c:layout/>
      <c:barChart>
        <c:barDir val="col"/>
        <c:grouping val="clustered"/>
        <c:varyColors val="0"/>
        <c:ser>
          <c:idx val="0"/>
          <c:order val="0"/>
          <c:tx>
            <c:strRef>
              <c:f>Sheet1!$A$48</c:f>
              <c:strCache>
                <c:ptCount val="1"/>
                <c:pt idx="0">
                  <c:v>Germany</c:v>
                </c:pt>
              </c:strCache>
            </c:strRef>
          </c:tx>
          <c:invertIfNegative val="0"/>
          <c:cat>
            <c:strRef>
              <c:f>Sheet1!$B$47:$E$47</c:f>
              <c:strCache>
                <c:ptCount val="4"/>
                <c:pt idx="0">
                  <c:v>Males with less than upper secondary</c:v>
                </c:pt>
                <c:pt idx="1">
                  <c:v>Males with tertiary</c:v>
                </c:pt>
                <c:pt idx="2">
                  <c:v>Females with less than upper secondary</c:v>
                </c:pt>
                <c:pt idx="3">
                  <c:v>Females with tertiary</c:v>
                </c:pt>
              </c:strCache>
            </c:strRef>
          </c:cat>
          <c:val>
            <c:numRef>
              <c:f>Sheet1!$B$48:$E$48</c:f>
              <c:numCache>
                <c:formatCode>General</c:formatCode>
                <c:ptCount val="4"/>
                <c:pt idx="0">
                  <c:v>81</c:v>
                </c:pt>
                <c:pt idx="1">
                  <c:v>92</c:v>
                </c:pt>
                <c:pt idx="2">
                  <c:v>56</c:v>
                </c:pt>
                <c:pt idx="3">
                  <c:v>84</c:v>
                </c:pt>
              </c:numCache>
            </c:numRef>
          </c:val>
        </c:ser>
        <c:ser>
          <c:idx val="1"/>
          <c:order val="1"/>
          <c:tx>
            <c:strRef>
              <c:f>Sheet1!$A$49</c:f>
              <c:strCache>
                <c:ptCount val="1"/>
                <c:pt idx="0">
                  <c:v>Netherlands</c:v>
                </c:pt>
              </c:strCache>
            </c:strRef>
          </c:tx>
          <c:invertIfNegative val="0"/>
          <c:cat>
            <c:strRef>
              <c:f>Sheet1!$B$47:$E$47</c:f>
              <c:strCache>
                <c:ptCount val="4"/>
                <c:pt idx="0">
                  <c:v>Males with less than upper secondary</c:v>
                </c:pt>
                <c:pt idx="1">
                  <c:v>Males with tertiary</c:v>
                </c:pt>
                <c:pt idx="2">
                  <c:v>Females with less than upper secondary</c:v>
                </c:pt>
                <c:pt idx="3">
                  <c:v>Females with tertiary</c:v>
                </c:pt>
              </c:strCache>
            </c:strRef>
          </c:cat>
          <c:val>
            <c:numRef>
              <c:f>Sheet1!$B$49:$E$49</c:f>
              <c:numCache>
                <c:formatCode>General</c:formatCode>
                <c:ptCount val="4"/>
                <c:pt idx="0">
                  <c:v>81</c:v>
                </c:pt>
                <c:pt idx="1">
                  <c:v>92</c:v>
                </c:pt>
                <c:pt idx="2">
                  <c:v>53</c:v>
                </c:pt>
                <c:pt idx="3">
                  <c:v>87</c:v>
                </c:pt>
              </c:numCache>
            </c:numRef>
          </c:val>
        </c:ser>
        <c:ser>
          <c:idx val="2"/>
          <c:order val="2"/>
          <c:tx>
            <c:strRef>
              <c:f>Sheet1!$A$50</c:f>
              <c:strCache>
                <c:ptCount val="1"/>
                <c:pt idx="0">
                  <c:v>UK</c:v>
                </c:pt>
              </c:strCache>
            </c:strRef>
          </c:tx>
          <c:invertIfNegative val="0"/>
          <c:cat>
            <c:strRef>
              <c:f>Sheet1!$B$47:$E$47</c:f>
              <c:strCache>
                <c:ptCount val="4"/>
                <c:pt idx="0">
                  <c:v>Males with less than upper secondary</c:v>
                </c:pt>
                <c:pt idx="1">
                  <c:v>Males with tertiary</c:v>
                </c:pt>
                <c:pt idx="2">
                  <c:v>Females with less than upper secondary</c:v>
                </c:pt>
                <c:pt idx="3">
                  <c:v>Females with tertiary</c:v>
                </c:pt>
              </c:strCache>
            </c:strRef>
          </c:cat>
          <c:val>
            <c:numRef>
              <c:f>Sheet1!$B$50:$E$50</c:f>
              <c:numCache>
                <c:formatCode>General</c:formatCode>
                <c:ptCount val="4"/>
                <c:pt idx="0">
                  <c:v>79</c:v>
                </c:pt>
                <c:pt idx="1">
                  <c:v>92</c:v>
                </c:pt>
                <c:pt idx="2">
                  <c:v>58</c:v>
                </c:pt>
                <c:pt idx="3">
                  <c:v>86</c:v>
                </c:pt>
              </c:numCache>
            </c:numRef>
          </c:val>
        </c:ser>
        <c:dLbls>
          <c:showLegendKey val="0"/>
          <c:showVal val="0"/>
          <c:showCatName val="0"/>
          <c:showSerName val="0"/>
          <c:showPercent val="0"/>
          <c:showBubbleSize val="0"/>
        </c:dLbls>
        <c:gapWidth val="150"/>
        <c:axId val="91543808"/>
        <c:axId val="91549696"/>
      </c:barChart>
      <c:catAx>
        <c:axId val="91543808"/>
        <c:scaling>
          <c:orientation val="minMax"/>
        </c:scaling>
        <c:delete val="0"/>
        <c:axPos val="b"/>
        <c:majorTickMark val="out"/>
        <c:minorTickMark val="none"/>
        <c:tickLblPos val="nextTo"/>
        <c:crossAx val="91549696"/>
        <c:crosses val="autoZero"/>
        <c:auto val="1"/>
        <c:lblAlgn val="ctr"/>
        <c:lblOffset val="100"/>
        <c:noMultiLvlLbl val="0"/>
      </c:catAx>
      <c:valAx>
        <c:axId val="91549696"/>
        <c:scaling>
          <c:orientation val="minMax"/>
        </c:scaling>
        <c:delete val="0"/>
        <c:axPos val="l"/>
        <c:majorGridlines/>
        <c:numFmt formatCode="General" sourceLinked="1"/>
        <c:majorTickMark val="out"/>
        <c:minorTickMark val="none"/>
        <c:tickLblPos val="nextTo"/>
        <c:crossAx val="91543808"/>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1400"/>
            </a:pPr>
            <a:r>
              <a:rPr lang="en-US" sz="1400"/>
              <a:t>% employed adults working part-time 2009</a:t>
            </a:r>
          </a:p>
        </c:rich>
      </c:tx>
      <c:layout/>
      <c:overlay val="0"/>
    </c:title>
    <c:autoTitleDeleted val="0"/>
    <c:plotArea>
      <c:layout>
        <c:manualLayout>
          <c:layoutTarget val="inner"/>
          <c:xMode val="edge"/>
          <c:yMode val="edge"/>
          <c:x val="3.682074078196694E-2"/>
          <c:y val="9.1869688925997006E-2"/>
          <c:w val="0.86506344039062877"/>
          <c:h val="0.8479266966856579"/>
        </c:manualLayout>
      </c:layout>
      <c:barChart>
        <c:barDir val="col"/>
        <c:grouping val="clustered"/>
        <c:varyColors val="0"/>
        <c:ser>
          <c:idx val="0"/>
          <c:order val="0"/>
          <c:tx>
            <c:strRef>
              <c:f>Sheet1!$H$4</c:f>
              <c:strCache>
                <c:ptCount val="1"/>
                <c:pt idx="0">
                  <c:v>Men</c:v>
                </c:pt>
              </c:strCache>
            </c:strRef>
          </c:tx>
          <c:invertIfNegative val="0"/>
          <c:cat>
            <c:strRef>
              <c:f>Sheet1!$G$5:$G$11</c:f>
              <c:strCache>
                <c:ptCount val="7"/>
                <c:pt idx="0">
                  <c:v>Australia</c:v>
                </c:pt>
                <c:pt idx="1">
                  <c:v>Denmark</c:v>
                </c:pt>
                <c:pt idx="2">
                  <c:v>France</c:v>
                </c:pt>
                <c:pt idx="3">
                  <c:v>Germany</c:v>
                </c:pt>
                <c:pt idx="4">
                  <c:v>Italy</c:v>
                </c:pt>
                <c:pt idx="5">
                  <c:v>Netherlands</c:v>
                </c:pt>
                <c:pt idx="6">
                  <c:v>UK</c:v>
                </c:pt>
              </c:strCache>
            </c:strRef>
          </c:cat>
          <c:val>
            <c:numRef>
              <c:f>Sheet1!$H$5:$H$11</c:f>
              <c:numCache>
                <c:formatCode>General</c:formatCode>
                <c:ptCount val="7"/>
                <c:pt idx="0">
                  <c:v>13</c:v>
                </c:pt>
                <c:pt idx="1">
                  <c:v>14</c:v>
                </c:pt>
                <c:pt idx="2">
                  <c:v>5</c:v>
                </c:pt>
                <c:pt idx="3">
                  <c:v>8</c:v>
                </c:pt>
                <c:pt idx="4">
                  <c:v>6</c:v>
                </c:pt>
                <c:pt idx="5">
                  <c:v>17</c:v>
                </c:pt>
                <c:pt idx="6">
                  <c:v>11</c:v>
                </c:pt>
              </c:numCache>
            </c:numRef>
          </c:val>
        </c:ser>
        <c:ser>
          <c:idx val="1"/>
          <c:order val="1"/>
          <c:tx>
            <c:strRef>
              <c:f>Sheet1!$I$4</c:f>
              <c:strCache>
                <c:ptCount val="1"/>
                <c:pt idx="0">
                  <c:v>Women</c:v>
                </c:pt>
              </c:strCache>
            </c:strRef>
          </c:tx>
          <c:invertIfNegative val="0"/>
          <c:cat>
            <c:strRef>
              <c:f>Sheet1!$G$5:$G$11</c:f>
              <c:strCache>
                <c:ptCount val="7"/>
                <c:pt idx="0">
                  <c:v>Australia</c:v>
                </c:pt>
                <c:pt idx="1">
                  <c:v>Denmark</c:v>
                </c:pt>
                <c:pt idx="2">
                  <c:v>France</c:v>
                </c:pt>
                <c:pt idx="3">
                  <c:v>Germany</c:v>
                </c:pt>
                <c:pt idx="4">
                  <c:v>Italy</c:v>
                </c:pt>
                <c:pt idx="5">
                  <c:v>Netherlands</c:v>
                </c:pt>
                <c:pt idx="6">
                  <c:v>UK</c:v>
                </c:pt>
              </c:strCache>
            </c:strRef>
          </c:cat>
          <c:val>
            <c:numRef>
              <c:f>Sheet1!$I$5:$I$11</c:f>
              <c:numCache>
                <c:formatCode>General</c:formatCode>
                <c:ptCount val="7"/>
                <c:pt idx="0">
                  <c:v>38</c:v>
                </c:pt>
                <c:pt idx="1">
                  <c:v>25</c:v>
                </c:pt>
                <c:pt idx="2">
                  <c:v>22</c:v>
                </c:pt>
                <c:pt idx="3">
                  <c:v>38</c:v>
                </c:pt>
                <c:pt idx="4">
                  <c:v>31</c:v>
                </c:pt>
                <c:pt idx="5">
                  <c:v>60</c:v>
                </c:pt>
                <c:pt idx="6">
                  <c:v>39</c:v>
                </c:pt>
              </c:numCache>
            </c:numRef>
          </c:val>
        </c:ser>
        <c:dLbls>
          <c:showLegendKey val="0"/>
          <c:showVal val="0"/>
          <c:showCatName val="0"/>
          <c:showSerName val="0"/>
          <c:showPercent val="0"/>
          <c:showBubbleSize val="0"/>
        </c:dLbls>
        <c:gapWidth val="150"/>
        <c:axId val="91579904"/>
        <c:axId val="91581440"/>
      </c:barChart>
      <c:catAx>
        <c:axId val="91579904"/>
        <c:scaling>
          <c:orientation val="minMax"/>
        </c:scaling>
        <c:delete val="0"/>
        <c:axPos val="b"/>
        <c:majorTickMark val="out"/>
        <c:minorTickMark val="none"/>
        <c:tickLblPos val="nextTo"/>
        <c:crossAx val="91581440"/>
        <c:crosses val="autoZero"/>
        <c:auto val="1"/>
        <c:lblAlgn val="ctr"/>
        <c:lblOffset val="100"/>
        <c:noMultiLvlLbl val="0"/>
      </c:catAx>
      <c:valAx>
        <c:axId val="91581440"/>
        <c:scaling>
          <c:orientation val="minMax"/>
        </c:scaling>
        <c:delete val="0"/>
        <c:axPos val="l"/>
        <c:majorGridlines/>
        <c:numFmt formatCode="General" sourceLinked="1"/>
        <c:majorTickMark val="out"/>
        <c:minorTickMark val="none"/>
        <c:tickLblPos val="nextTo"/>
        <c:crossAx val="91579904"/>
        <c:crosses val="autoZero"/>
        <c:crossBetween val="between"/>
      </c:valAx>
    </c:plotArea>
    <c:legend>
      <c:legendPos val="r"/>
      <c:layout>
        <c:manualLayout>
          <c:xMode val="edge"/>
          <c:yMode val="edge"/>
          <c:x val="0.89048380675557459"/>
          <c:y val="0.4878570450730248"/>
          <c:w val="0.10809114644229773"/>
          <c:h val="0.22823915608582401"/>
        </c:manualLayout>
      </c:layout>
      <c:overlay val="0"/>
      <c:txPr>
        <a:bodyPr/>
        <a:lstStyle/>
        <a:p>
          <a:pPr>
            <a:defRPr sz="160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n-US" sz="1800"/>
              <a:t>Trends in US female employment</a:t>
            </a:r>
          </a:p>
        </c:rich>
      </c:tx>
      <c:layout/>
      <c:overlay val="0"/>
    </c:title>
    <c:autoTitleDeleted val="0"/>
    <c:plotArea>
      <c:layout>
        <c:manualLayout>
          <c:layoutTarget val="inner"/>
          <c:xMode val="edge"/>
          <c:yMode val="edge"/>
          <c:x val="3.8874606984364672E-2"/>
          <c:y val="8.8991638186090141E-2"/>
          <c:w val="0.79790482972812171"/>
          <c:h val="0.81953638629855219"/>
        </c:manualLayout>
      </c:layout>
      <c:lineChart>
        <c:grouping val="standard"/>
        <c:varyColors val="0"/>
        <c:ser>
          <c:idx val="0"/>
          <c:order val="0"/>
          <c:tx>
            <c:strRef>
              <c:f>Sheet1!$B$1</c:f>
              <c:strCache>
                <c:ptCount val="1"/>
                <c:pt idx="0">
                  <c:v>% employed labor force (16+) who are female</c:v>
                </c:pt>
              </c:strCache>
            </c:strRef>
          </c:tx>
          <c:marker>
            <c:symbol val="none"/>
          </c:marker>
          <c:cat>
            <c:strRef>
              <c:f>Sheet1!$A$2:$A$14</c:f>
              <c:strCache>
                <c:ptCount val="12"/>
                <c:pt idx="0">
                  <c:v>1900</c:v>
                </c:pt>
                <c:pt idx="1">
                  <c:v>1910</c:v>
                </c:pt>
                <c:pt idx="2">
                  <c:v>1920</c:v>
                </c:pt>
                <c:pt idx="3">
                  <c:v>1930</c:v>
                </c:pt>
                <c:pt idx="4">
                  <c:v>1940</c:v>
                </c:pt>
                <c:pt idx="5">
                  <c:v>1950</c:v>
                </c:pt>
                <c:pt idx="6">
                  <c:v>1960</c:v>
                </c:pt>
                <c:pt idx="7">
                  <c:v>1970</c:v>
                </c:pt>
                <c:pt idx="8">
                  <c:v>1980</c:v>
                </c:pt>
                <c:pt idx="9">
                  <c:v>1990</c:v>
                </c:pt>
                <c:pt idx="10">
                  <c:v>2000</c:v>
                </c:pt>
                <c:pt idx="11">
                  <c:v>2010 (prov)</c:v>
                </c:pt>
              </c:strCache>
            </c:strRef>
          </c:cat>
          <c:val>
            <c:numRef>
              <c:f>Sheet1!$B$2:$B$14</c:f>
              <c:numCache>
                <c:formatCode>General</c:formatCode>
                <c:ptCount val="13"/>
                <c:pt idx="0">
                  <c:v>18</c:v>
                </c:pt>
                <c:pt idx="1">
                  <c:v>19</c:v>
                </c:pt>
                <c:pt idx="2">
                  <c:v>20</c:v>
                </c:pt>
                <c:pt idx="3">
                  <c:v>22</c:v>
                </c:pt>
                <c:pt idx="4">
                  <c:v>24</c:v>
                </c:pt>
                <c:pt idx="5">
                  <c:v>28</c:v>
                </c:pt>
                <c:pt idx="6">
                  <c:v>33</c:v>
                </c:pt>
                <c:pt idx="7">
                  <c:v>38</c:v>
                </c:pt>
                <c:pt idx="8">
                  <c:v>43</c:v>
                </c:pt>
                <c:pt idx="9">
                  <c:v>45</c:v>
                </c:pt>
                <c:pt idx="10">
                  <c:v>47</c:v>
                </c:pt>
                <c:pt idx="11">
                  <c:v>47</c:v>
                </c:pt>
              </c:numCache>
            </c:numRef>
          </c:val>
          <c:smooth val="0"/>
        </c:ser>
        <c:ser>
          <c:idx val="1"/>
          <c:order val="1"/>
          <c:tx>
            <c:strRef>
              <c:f>Sheet1!$C$1</c:f>
              <c:strCache>
                <c:ptCount val="1"/>
                <c:pt idx="0">
                  <c:v>employment rate for married women</c:v>
                </c:pt>
              </c:strCache>
            </c:strRef>
          </c:tx>
          <c:marker>
            <c:symbol val="none"/>
          </c:marker>
          <c:cat>
            <c:strRef>
              <c:f>Sheet1!$A$2:$A$14</c:f>
              <c:strCache>
                <c:ptCount val="12"/>
                <c:pt idx="0">
                  <c:v>1900</c:v>
                </c:pt>
                <c:pt idx="1">
                  <c:v>1910</c:v>
                </c:pt>
                <c:pt idx="2">
                  <c:v>1920</c:v>
                </c:pt>
                <c:pt idx="3">
                  <c:v>1930</c:v>
                </c:pt>
                <c:pt idx="4">
                  <c:v>1940</c:v>
                </c:pt>
                <c:pt idx="5">
                  <c:v>1950</c:v>
                </c:pt>
                <c:pt idx="6">
                  <c:v>1960</c:v>
                </c:pt>
                <c:pt idx="7">
                  <c:v>1970</c:v>
                </c:pt>
                <c:pt idx="8">
                  <c:v>1980</c:v>
                </c:pt>
                <c:pt idx="9">
                  <c:v>1990</c:v>
                </c:pt>
                <c:pt idx="10">
                  <c:v>2000</c:v>
                </c:pt>
                <c:pt idx="11">
                  <c:v>2010 (prov)</c:v>
                </c:pt>
              </c:strCache>
            </c:strRef>
          </c:cat>
          <c:val>
            <c:numRef>
              <c:f>Sheet1!$C$2:$C$14</c:f>
              <c:numCache>
                <c:formatCode>General</c:formatCode>
                <c:ptCount val="13"/>
                <c:pt idx="0">
                  <c:v>6</c:v>
                </c:pt>
                <c:pt idx="1">
                  <c:v>7</c:v>
                </c:pt>
                <c:pt idx="2">
                  <c:v>9</c:v>
                </c:pt>
                <c:pt idx="3">
                  <c:v>10</c:v>
                </c:pt>
                <c:pt idx="4">
                  <c:v>14</c:v>
                </c:pt>
                <c:pt idx="5">
                  <c:v>18</c:v>
                </c:pt>
                <c:pt idx="6">
                  <c:v>32</c:v>
                </c:pt>
                <c:pt idx="7">
                  <c:v>40</c:v>
                </c:pt>
                <c:pt idx="8">
                  <c:v>50</c:v>
                </c:pt>
                <c:pt idx="9">
                  <c:v>55</c:v>
                </c:pt>
                <c:pt idx="10">
                  <c:v>62</c:v>
                </c:pt>
                <c:pt idx="11">
                  <c:v>62</c:v>
                </c:pt>
              </c:numCache>
            </c:numRef>
          </c:val>
          <c:smooth val="0"/>
        </c:ser>
        <c:dLbls>
          <c:showLegendKey val="0"/>
          <c:showVal val="0"/>
          <c:showCatName val="0"/>
          <c:showSerName val="0"/>
          <c:showPercent val="0"/>
          <c:showBubbleSize val="0"/>
        </c:dLbls>
        <c:marker val="1"/>
        <c:smooth val="0"/>
        <c:axId val="90064000"/>
        <c:axId val="90065536"/>
      </c:lineChart>
      <c:catAx>
        <c:axId val="90064000"/>
        <c:scaling>
          <c:orientation val="minMax"/>
        </c:scaling>
        <c:delete val="0"/>
        <c:axPos val="b"/>
        <c:numFmt formatCode="General" sourceLinked="1"/>
        <c:majorTickMark val="out"/>
        <c:minorTickMark val="none"/>
        <c:tickLblPos val="nextTo"/>
        <c:crossAx val="90065536"/>
        <c:crosses val="autoZero"/>
        <c:auto val="1"/>
        <c:lblAlgn val="ctr"/>
        <c:lblOffset val="100"/>
        <c:noMultiLvlLbl val="0"/>
      </c:catAx>
      <c:valAx>
        <c:axId val="90065536"/>
        <c:scaling>
          <c:orientation val="minMax"/>
        </c:scaling>
        <c:delete val="0"/>
        <c:axPos val="l"/>
        <c:majorGridlines/>
        <c:numFmt formatCode="General" sourceLinked="1"/>
        <c:majorTickMark val="out"/>
        <c:minorTickMark val="none"/>
        <c:tickLblPos val="nextTo"/>
        <c:crossAx val="90064000"/>
        <c:crosses val="autoZero"/>
        <c:crossBetween val="between"/>
      </c:valAx>
    </c:plotArea>
    <c:legend>
      <c:legendPos val="r"/>
      <c:layout>
        <c:manualLayout>
          <c:xMode val="edge"/>
          <c:yMode val="edge"/>
          <c:x val="0.84595348879742893"/>
          <c:y val="0.1358022833768445"/>
          <c:w val="0.15158852405890802"/>
          <c:h val="0.81647707754211796"/>
        </c:manualLayout>
      </c:layout>
      <c:overlay val="0"/>
      <c:txPr>
        <a:bodyPr/>
        <a:lstStyle/>
        <a:p>
          <a:pPr>
            <a:defRPr sz="1800"/>
          </a:pPr>
          <a:endParaRPr lang="en-US"/>
        </a:p>
      </c:txPr>
    </c:legend>
    <c:plotVisOnly val="1"/>
    <c:dispBlanksAs val="gap"/>
    <c:showDLblsOverMax val="0"/>
  </c:chart>
  <c:txPr>
    <a:bodyPr/>
    <a:lstStyle/>
    <a:p>
      <a:pPr>
        <a:defRPr sz="1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2400"/>
            </a:pPr>
            <a:r>
              <a:rPr lang="en-US" sz="2400" dirty="0"/>
              <a:t>Female</a:t>
            </a:r>
            <a:r>
              <a:rPr lang="en-US" sz="2400" baseline="0" dirty="0"/>
              <a:t> participation </a:t>
            </a:r>
            <a:r>
              <a:rPr lang="en-US" sz="2400" baseline="0" dirty="0" smtClean="0"/>
              <a:t>rates in UK (age </a:t>
            </a:r>
            <a:r>
              <a:rPr lang="en-US" sz="2400" baseline="0" dirty="0"/>
              <a:t>16-59)</a:t>
            </a:r>
            <a:endParaRPr lang="en-US" sz="2400" dirty="0"/>
          </a:p>
        </c:rich>
      </c:tx>
      <c:layout>
        <c:manualLayout>
          <c:xMode val="edge"/>
          <c:yMode val="edge"/>
          <c:x val="7.1257614011706785E-2"/>
          <c:y val="0"/>
        </c:manualLayout>
      </c:layout>
      <c:overlay val="0"/>
    </c:title>
    <c:autoTitleDeleted val="0"/>
    <c:plotArea>
      <c:layout>
        <c:manualLayout>
          <c:layoutTarget val="inner"/>
          <c:xMode val="edge"/>
          <c:yMode val="edge"/>
          <c:x val="3.7162198126363656E-2"/>
          <c:y val="8.8282948900238856E-2"/>
          <c:w val="0.77924365992601208"/>
          <c:h val="0.85722647897726911"/>
        </c:manualLayout>
      </c:layout>
      <c:lineChart>
        <c:grouping val="standard"/>
        <c:varyColors val="0"/>
        <c:ser>
          <c:idx val="0"/>
          <c:order val="0"/>
          <c:tx>
            <c:strRef>
              <c:f>Sheet1!$B$1</c:f>
              <c:strCache>
                <c:ptCount val="1"/>
                <c:pt idx="0">
                  <c:v>% married</c:v>
                </c:pt>
              </c:strCache>
            </c:strRef>
          </c:tx>
          <c:cat>
            <c:numRef>
              <c:f>Sheet1!$A$2:$A$11</c:f>
              <c:numCache>
                <c:formatCode>General</c:formatCode>
                <c:ptCount val="10"/>
                <c:pt idx="0">
                  <c:v>1911</c:v>
                </c:pt>
                <c:pt idx="1">
                  <c:v>1921</c:v>
                </c:pt>
                <c:pt idx="2">
                  <c:v>1931</c:v>
                </c:pt>
                <c:pt idx="3">
                  <c:v>1941</c:v>
                </c:pt>
                <c:pt idx="4">
                  <c:v>1951</c:v>
                </c:pt>
                <c:pt idx="5">
                  <c:v>1961</c:v>
                </c:pt>
                <c:pt idx="6">
                  <c:v>1973</c:v>
                </c:pt>
                <c:pt idx="7">
                  <c:v>1981</c:v>
                </c:pt>
                <c:pt idx="8">
                  <c:v>1990</c:v>
                </c:pt>
                <c:pt idx="9">
                  <c:v>1998</c:v>
                </c:pt>
              </c:numCache>
            </c:numRef>
          </c:cat>
          <c:val>
            <c:numRef>
              <c:f>Sheet1!$B$2:$B$11</c:f>
              <c:numCache>
                <c:formatCode>General</c:formatCode>
                <c:ptCount val="10"/>
                <c:pt idx="0">
                  <c:v>9.9</c:v>
                </c:pt>
                <c:pt idx="1">
                  <c:v>9</c:v>
                </c:pt>
                <c:pt idx="2">
                  <c:v>10.6</c:v>
                </c:pt>
                <c:pt idx="4">
                  <c:v>23.6</c:v>
                </c:pt>
                <c:pt idx="5">
                  <c:v>32.6</c:v>
                </c:pt>
                <c:pt idx="6">
                  <c:v>48.2</c:v>
                </c:pt>
                <c:pt idx="7">
                  <c:v>60</c:v>
                </c:pt>
                <c:pt idx="8">
                  <c:v>71</c:v>
                </c:pt>
                <c:pt idx="9">
                  <c:v>74</c:v>
                </c:pt>
              </c:numCache>
            </c:numRef>
          </c:val>
          <c:smooth val="0"/>
        </c:ser>
        <c:ser>
          <c:idx val="1"/>
          <c:order val="1"/>
          <c:tx>
            <c:strRef>
              <c:f>Sheet1!$C$1</c:f>
              <c:strCache>
                <c:ptCount val="1"/>
                <c:pt idx="0">
                  <c:v>% single</c:v>
                </c:pt>
              </c:strCache>
            </c:strRef>
          </c:tx>
          <c:cat>
            <c:numRef>
              <c:f>Sheet1!$A$2:$A$11</c:f>
              <c:numCache>
                <c:formatCode>General</c:formatCode>
                <c:ptCount val="10"/>
                <c:pt idx="0">
                  <c:v>1911</c:v>
                </c:pt>
                <c:pt idx="1">
                  <c:v>1921</c:v>
                </c:pt>
                <c:pt idx="2">
                  <c:v>1931</c:v>
                </c:pt>
                <c:pt idx="3">
                  <c:v>1941</c:v>
                </c:pt>
                <c:pt idx="4">
                  <c:v>1951</c:v>
                </c:pt>
                <c:pt idx="5">
                  <c:v>1961</c:v>
                </c:pt>
                <c:pt idx="6">
                  <c:v>1973</c:v>
                </c:pt>
                <c:pt idx="7">
                  <c:v>1981</c:v>
                </c:pt>
                <c:pt idx="8">
                  <c:v>1990</c:v>
                </c:pt>
                <c:pt idx="9">
                  <c:v>1998</c:v>
                </c:pt>
              </c:numCache>
            </c:numRef>
          </c:cat>
          <c:val>
            <c:numRef>
              <c:f>Sheet1!$C$2:$C$11</c:f>
              <c:numCache>
                <c:formatCode>General</c:formatCode>
                <c:ptCount val="10"/>
                <c:pt idx="0">
                  <c:v>66</c:v>
                </c:pt>
                <c:pt idx="1">
                  <c:v>67</c:v>
                </c:pt>
                <c:pt idx="2">
                  <c:v>69.599999999999994</c:v>
                </c:pt>
                <c:pt idx="4">
                  <c:v>72.3</c:v>
                </c:pt>
                <c:pt idx="5">
                  <c:v>71.8</c:v>
                </c:pt>
                <c:pt idx="6">
                  <c:v>62.3</c:v>
                </c:pt>
                <c:pt idx="7">
                  <c:v>75</c:v>
                </c:pt>
                <c:pt idx="8">
                  <c:v>71</c:v>
                </c:pt>
                <c:pt idx="9">
                  <c:v>67</c:v>
                </c:pt>
              </c:numCache>
            </c:numRef>
          </c:val>
          <c:smooth val="0"/>
        </c:ser>
        <c:dLbls>
          <c:showLegendKey val="0"/>
          <c:showVal val="0"/>
          <c:showCatName val="0"/>
          <c:showSerName val="0"/>
          <c:showPercent val="0"/>
          <c:showBubbleSize val="0"/>
        </c:dLbls>
        <c:marker val="1"/>
        <c:smooth val="0"/>
        <c:axId val="89985408"/>
        <c:axId val="89986944"/>
      </c:lineChart>
      <c:catAx>
        <c:axId val="89985408"/>
        <c:scaling>
          <c:orientation val="minMax"/>
        </c:scaling>
        <c:delete val="0"/>
        <c:axPos val="b"/>
        <c:numFmt formatCode="General" sourceLinked="1"/>
        <c:majorTickMark val="out"/>
        <c:minorTickMark val="none"/>
        <c:tickLblPos val="nextTo"/>
        <c:crossAx val="89986944"/>
        <c:crosses val="autoZero"/>
        <c:auto val="1"/>
        <c:lblAlgn val="ctr"/>
        <c:lblOffset val="100"/>
        <c:noMultiLvlLbl val="0"/>
      </c:catAx>
      <c:valAx>
        <c:axId val="89986944"/>
        <c:scaling>
          <c:orientation val="minMax"/>
        </c:scaling>
        <c:delete val="0"/>
        <c:axPos val="l"/>
        <c:majorGridlines/>
        <c:numFmt formatCode="General" sourceLinked="1"/>
        <c:majorTickMark val="out"/>
        <c:minorTickMark val="none"/>
        <c:tickLblPos val="nextTo"/>
        <c:crossAx val="89985408"/>
        <c:crosses val="autoZero"/>
        <c:crossBetween val="between"/>
      </c:valAx>
    </c:plotArea>
    <c:legend>
      <c:legendPos val="r"/>
      <c:layout>
        <c:manualLayout>
          <c:xMode val="edge"/>
          <c:yMode val="edge"/>
          <c:x val="0.84373283570223767"/>
          <c:y val="0.49157508027934949"/>
          <c:w val="0.14763759240833232"/>
          <c:h val="0.29859088053340488"/>
        </c:manualLayout>
      </c:layout>
      <c:overlay val="0"/>
      <c:txPr>
        <a:bodyPr/>
        <a:lstStyle/>
        <a:p>
          <a:pPr>
            <a:defRPr sz="1600"/>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hart>
    <c:title>
      <c:layout/>
      <c:overlay val="0"/>
    </c:title>
    <c:autoTitleDeleted val="0"/>
    <c:plotArea>
      <c:layout>
        <c:manualLayout>
          <c:layoutTarget val="inner"/>
          <c:xMode val="edge"/>
          <c:yMode val="edge"/>
          <c:x val="3.015794820604463E-2"/>
          <c:y val="0.22037389200998431"/>
          <c:w val="0.65798447329801879"/>
          <c:h val="0.62601515474222913"/>
        </c:manualLayout>
      </c:layout>
      <c:pieChart>
        <c:varyColors val="1"/>
        <c:ser>
          <c:idx val="0"/>
          <c:order val="0"/>
          <c:tx>
            <c:strRef>
              <c:f>Sheet1!$B$34</c:f>
              <c:strCache>
                <c:ptCount val="1"/>
                <c:pt idx="0">
                  <c:v>Men 1930</c:v>
                </c:pt>
              </c:strCache>
            </c:strRef>
          </c:tx>
          <c:cat>
            <c:strRef>
              <c:f>Sheet1!$A$35:$A$40</c:f>
              <c:strCache>
                <c:ptCount val="6"/>
                <c:pt idx="0">
                  <c:v>Professional/Technical</c:v>
                </c:pt>
                <c:pt idx="1">
                  <c:v>Clerical</c:v>
                </c:pt>
                <c:pt idx="2">
                  <c:v>Sales</c:v>
                </c:pt>
                <c:pt idx="3">
                  <c:v>Manufacturing</c:v>
                </c:pt>
                <c:pt idx="4">
                  <c:v>Service</c:v>
                </c:pt>
                <c:pt idx="5">
                  <c:v>Agricultural</c:v>
                </c:pt>
              </c:strCache>
            </c:strRef>
          </c:cat>
          <c:val>
            <c:numRef>
              <c:f>Sheet1!$B$35:$B$40</c:f>
              <c:numCache>
                <c:formatCode>General</c:formatCode>
                <c:ptCount val="6"/>
                <c:pt idx="0">
                  <c:v>13.6</c:v>
                </c:pt>
                <c:pt idx="1">
                  <c:v>5.5</c:v>
                </c:pt>
                <c:pt idx="2">
                  <c:v>6.1</c:v>
                </c:pt>
                <c:pt idx="3">
                  <c:v>45.2</c:v>
                </c:pt>
                <c:pt idx="4">
                  <c:v>4.8</c:v>
                </c:pt>
                <c:pt idx="5">
                  <c:v>24.8</c:v>
                </c:pt>
              </c:numCache>
            </c:numRef>
          </c:val>
        </c:ser>
        <c:dLbls>
          <c:showLegendKey val="0"/>
          <c:showVal val="0"/>
          <c:showCatName val="0"/>
          <c:showSerName val="0"/>
          <c:showPercent val="0"/>
          <c:showBubbleSize val="0"/>
          <c:showLeaderLines val="0"/>
        </c:dLbls>
        <c:firstSliceAng val="0"/>
      </c:pieChart>
    </c:plotArea>
    <c:legend>
      <c:legendPos val="r"/>
      <c:layout>
        <c:manualLayout>
          <c:xMode val="edge"/>
          <c:yMode val="edge"/>
          <c:x val="0.68886738733929442"/>
          <c:y val="0.27242384074703613"/>
          <c:w val="0.29418346011833268"/>
          <c:h val="0.58251343391889898"/>
        </c:manualLayout>
      </c:layout>
      <c:overlay val="0"/>
      <c:txPr>
        <a:bodyPr/>
        <a:lstStyle/>
        <a:p>
          <a:pPr>
            <a:defRPr sz="1200"/>
          </a:pPr>
          <a:endParaRPr lang="en-US"/>
        </a:p>
      </c:txPr>
    </c:legend>
    <c:plotVisOnly val="1"/>
    <c:dispBlanksAs val="zero"/>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hart>
    <c:title>
      <c:layout/>
      <c:overlay val="0"/>
    </c:title>
    <c:autoTitleDeleted val="0"/>
    <c:plotArea>
      <c:layout>
        <c:manualLayout>
          <c:layoutTarget val="inner"/>
          <c:xMode val="edge"/>
          <c:yMode val="edge"/>
          <c:x val="2.8997480104449049E-2"/>
          <c:y val="0.23374565872083261"/>
          <c:w val="0.62896696736589963"/>
          <c:h val="0.63846254821682813"/>
        </c:manualLayout>
      </c:layout>
      <c:pieChart>
        <c:varyColors val="1"/>
        <c:ser>
          <c:idx val="0"/>
          <c:order val="0"/>
          <c:tx>
            <c:strRef>
              <c:f>Sheet1!$B$44</c:f>
              <c:strCache>
                <c:ptCount val="1"/>
                <c:pt idx="0">
                  <c:v>Women 1930</c:v>
                </c:pt>
              </c:strCache>
            </c:strRef>
          </c:tx>
          <c:cat>
            <c:strRef>
              <c:f>Sheet1!$A$45:$A$50</c:f>
              <c:strCache>
                <c:ptCount val="6"/>
                <c:pt idx="0">
                  <c:v>Professional/Technical</c:v>
                </c:pt>
                <c:pt idx="1">
                  <c:v>Clerical</c:v>
                </c:pt>
                <c:pt idx="2">
                  <c:v>Sales</c:v>
                </c:pt>
                <c:pt idx="3">
                  <c:v>Manufacturing</c:v>
                </c:pt>
                <c:pt idx="4">
                  <c:v>Service</c:v>
                </c:pt>
                <c:pt idx="5">
                  <c:v>Agricultural</c:v>
                </c:pt>
              </c:strCache>
            </c:strRef>
          </c:cat>
          <c:val>
            <c:numRef>
              <c:f>Sheet1!$B$45:$B$50</c:f>
              <c:numCache>
                <c:formatCode>General</c:formatCode>
                <c:ptCount val="6"/>
                <c:pt idx="0">
                  <c:v>16.5</c:v>
                </c:pt>
                <c:pt idx="1">
                  <c:v>20.9</c:v>
                </c:pt>
                <c:pt idx="2">
                  <c:v>6.8</c:v>
                </c:pt>
                <c:pt idx="3">
                  <c:v>19.8</c:v>
                </c:pt>
                <c:pt idx="4">
                  <c:v>27.5</c:v>
                </c:pt>
                <c:pt idx="5">
                  <c:v>8.4</c:v>
                </c:pt>
              </c:numCache>
            </c:numRef>
          </c:val>
        </c:ser>
        <c:dLbls>
          <c:showLegendKey val="0"/>
          <c:showVal val="0"/>
          <c:showCatName val="0"/>
          <c:showSerName val="0"/>
          <c:showPercent val="0"/>
          <c:showBubbleSize val="0"/>
          <c:showLeaderLines val="0"/>
        </c:dLbls>
        <c:firstSliceAng val="0"/>
      </c:pieChart>
    </c:plotArea>
    <c:legend>
      <c:legendPos val="r"/>
      <c:layout>
        <c:manualLayout>
          <c:xMode val="edge"/>
          <c:yMode val="edge"/>
          <c:x val="0.6938368419523171"/>
          <c:y val="0.23763671750306414"/>
          <c:w val="0.27452954338828395"/>
          <c:h val="0.60392089437672791"/>
        </c:manualLayout>
      </c:layout>
      <c:overlay val="0"/>
      <c:txPr>
        <a:bodyPr/>
        <a:lstStyle/>
        <a:p>
          <a:pPr>
            <a:defRPr sz="1200"/>
          </a:pPr>
          <a:endParaRPr lang="en-US"/>
        </a:p>
      </c:txPr>
    </c:legend>
    <c:plotVisOnly val="1"/>
    <c:dispBlanksAs val="zero"/>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hart>
    <c:title>
      <c:layout/>
      <c:overlay val="0"/>
    </c:title>
    <c:autoTitleDeleted val="0"/>
    <c:plotArea>
      <c:layout/>
      <c:pieChart>
        <c:varyColors val="1"/>
        <c:ser>
          <c:idx val="0"/>
          <c:order val="0"/>
          <c:tx>
            <c:strRef>
              <c:f>Sheet1!$E$34</c:f>
              <c:strCache>
                <c:ptCount val="1"/>
                <c:pt idx="0">
                  <c:v>Men 1999</c:v>
                </c:pt>
              </c:strCache>
            </c:strRef>
          </c:tx>
          <c:cat>
            <c:strRef>
              <c:f>Sheet1!$D$35:$D$40</c:f>
              <c:strCache>
                <c:ptCount val="6"/>
                <c:pt idx="0">
                  <c:v>Professional/Technical</c:v>
                </c:pt>
                <c:pt idx="1">
                  <c:v>Clerical</c:v>
                </c:pt>
                <c:pt idx="2">
                  <c:v>Sales</c:v>
                </c:pt>
                <c:pt idx="3">
                  <c:v>Manufacturing</c:v>
                </c:pt>
                <c:pt idx="4">
                  <c:v>Service</c:v>
                </c:pt>
                <c:pt idx="5">
                  <c:v>Agricultural</c:v>
                </c:pt>
              </c:strCache>
            </c:strRef>
          </c:cat>
          <c:val>
            <c:numRef>
              <c:f>Sheet1!$E$35:$E$40</c:f>
              <c:numCache>
                <c:formatCode>General</c:formatCode>
                <c:ptCount val="6"/>
                <c:pt idx="0">
                  <c:v>31.5</c:v>
                </c:pt>
                <c:pt idx="1">
                  <c:v>5.5</c:v>
                </c:pt>
                <c:pt idx="2">
                  <c:v>11.3</c:v>
                </c:pt>
                <c:pt idx="3">
                  <c:v>37.9</c:v>
                </c:pt>
                <c:pt idx="4">
                  <c:v>9.9</c:v>
                </c:pt>
                <c:pt idx="5">
                  <c:v>3.8</c:v>
                </c:pt>
              </c:numCache>
            </c:numRef>
          </c:val>
        </c:ser>
        <c:dLbls>
          <c:showLegendKey val="0"/>
          <c:showVal val="0"/>
          <c:showCatName val="0"/>
          <c:showSerName val="0"/>
          <c:showPercent val="0"/>
          <c:showBubbleSize val="0"/>
          <c:showLeaderLines val="0"/>
        </c:dLbls>
        <c:firstSliceAng val="0"/>
      </c:pieChart>
    </c:plotArea>
    <c:legend>
      <c:legendPos val="r"/>
      <c:layout>
        <c:manualLayout>
          <c:xMode val="edge"/>
          <c:yMode val="edge"/>
          <c:x val="0.68886738733929442"/>
          <c:y val="0.23629448671025255"/>
          <c:w val="0.29418346011833268"/>
          <c:h val="0.59943928112870615"/>
        </c:manualLayout>
      </c:layout>
      <c:overlay val="0"/>
      <c:txPr>
        <a:bodyPr/>
        <a:lstStyle/>
        <a:p>
          <a:pPr>
            <a:defRPr sz="1200"/>
          </a:pPr>
          <a:endParaRPr lang="en-US"/>
        </a:p>
      </c:txPr>
    </c:legend>
    <c:plotVisOnly val="1"/>
    <c:dispBlanksAs val="zero"/>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hart>
    <c:title>
      <c:layout/>
      <c:overlay val="0"/>
    </c:title>
    <c:autoTitleDeleted val="0"/>
    <c:plotArea>
      <c:layout/>
      <c:pieChart>
        <c:varyColors val="1"/>
        <c:ser>
          <c:idx val="0"/>
          <c:order val="0"/>
          <c:tx>
            <c:strRef>
              <c:f>Sheet1!$B$54</c:f>
              <c:strCache>
                <c:ptCount val="1"/>
                <c:pt idx="0">
                  <c:v>Women 1999</c:v>
                </c:pt>
              </c:strCache>
            </c:strRef>
          </c:tx>
          <c:cat>
            <c:strRef>
              <c:f>Sheet1!$A$55:$A$60</c:f>
              <c:strCache>
                <c:ptCount val="6"/>
                <c:pt idx="0">
                  <c:v>Professional/Technical</c:v>
                </c:pt>
                <c:pt idx="1">
                  <c:v>Clerical</c:v>
                </c:pt>
                <c:pt idx="2">
                  <c:v>Sales</c:v>
                </c:pt>
                <c:pt idx="3">
                  <c:v>Manufacturing</c:v>
                </c:pt>
                <c:pt idx="4">
                  <c:v>Service</c:v>
                </c:pt>
                <c:pt idx="5">
                  <c:v>Agricultural</c:v>
                </c:pt>
              </c:strCache>
            </c:strRef>
          </c:cat>
          <c:val>
            <c:numRef>
              <c:f>Sheet1!$B$55:$B$60</c:f>
              <c:numCache>
                <c:formatCode>General</c:formatCode>
                <c:ptCount val="6"/>
                <c:pt idx="0">
                  <c:v>35.9</c:v>
                </c:pt>
                <c:pt idx="1">
                  <c:v>23.4</c:v>
                </c:pt>
                <c:pt idx="2">
                  <c:v>13</c:v>
                </c:pt>
                <c:pt idx="3">
                  <c:v>9.1999999999999993</c:v>
                </c:pt>
                <c:pt idx="4">
                  <c:v>17.399999999999999</c:v>
                </c:pt>
                <c:pt idx="5">
                  <c:v>1.1000000000000001</c:v>
                </c:pt>
              </c:numCache>
            </c:numRef>
          </c:val>
        </c:ser>
        <c:dLbls>
          <c:showLegendKey val="0"/>
          <c:showVal val="0"/>
          <c:showCatName val="0"/>
          <c:showSerName val="0"/>
          <c:showPercent val="0"/>
          <c:showBubbleSize val="0"/>
          <c:showLeaderLines val="0"/>
        </c:dLbls>
        <c:firstSliceAng val="0"/>
      </c:pieChart>
    </c:plotArea>
    <c:legend>
      <c:legendPos val="r"/>
      <c:layout>
        <c:manualLayout>
          <c:xMode val="edge"/>
          <c:yMode val="edge"/>
          <c:x val="0.68886738733929442"/>
          <c:y val="0.25131606807949552"/>
          <c:w val="0.29418346011833268"/>
          <c:h val="0.66085504458574096"/>
        </c:manualLayout>
      </c:layout>
      <c:overlay val="0"/>
      <c:txPr>
        <a:bodyPr/>
        <a:lstStyle/>
        <a:p>
          <a:pPr>
            <a:defRPr sz="1200"/>
          </a:pPr>
          <a:endParaRPr lang="en-US"/>
        </a:p>
      </c:txPr>
    </c:legend>
    <c:plotVisOnly val="1"/>
    <c:dispBlanksAs val="zero"/>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5994203849518812E-2"/>
          <c:y val="2.5137505553348875E-2"/>
          <c:w val="0.94141622922134738"/>
          <c:h val="0.86513901734784182"/>
        </c:manualLayout>
      </c:layout>
      <c:barChart>
        <c:barDir val="col"/>
        <c:grouping val="clustered"/>
        <c:varyColors val="0"/>
        <c:ser>
          <c:idx val="0"/>
          <c:order val="0"/>
          <c:tx>
            <c:strRef>
              <c:f>Sheet1!$H$1</c:f>
              <c:strCache>
                <c:ptCount val="1"/>
                <c:pt idx="0">
                  <c:v>1971</c:v>
                </c:pt>
              </c:strCache>
            </c:strRef>
          </c:tx>
          <c:invertIfNegative val="0"/>
          <c:cat>
            <c:strRef>
              <c:f>Sheet1!$G$2:$G$6</c:f>
              <c:strCache>
                <c:ptCount val="5"/>
                <c:pt idx="0">
                  <c:v>Lawyers &amp; judges</c:v>
                </c:pt>
                <c:pt idx="1">
                  <c:v>Teachers in higher education</c:v>
                </c:pt>
                <c:pt idx="2">
                  <c:v>Doctors and dentists</c:v>
                </c:pt>
                <c:pt idx="3">
                  <c:v>Scientists[1]</c:v>
                </c:pt>
                <c:pt idx="4">
                  <c:v>Economists, statisticians, system analysts, computer programmers</c:v>
                </c:pt>
              </c:strCache>
            </c:strRef>
          </c:cat>
          <c:val>
            <c:numRef>
              <c:f>Sheet1!$H$2:$H$6</c:f>
              <c:numCache>
                <c:formatCode>General</c:formatCode>
                <c:ptCount val="5"/>
                <c:pt idx="0">
                  <c:v>4</c:v>
                </c:pt>
                <c:pt idx="1">
                  <c:v>25</c:v>
                </c:pt>
                <c:pt idx="2">
                  <c:v>18</c:v>
                </c:pt>
                <c:pt idx="3">
                  <c:v>7</c:v>
                </c:pt>
                <c:pt idx="4">
                  <c:v>15</c:v>
                </c:pt>
              </c:numCache>
            </c:numRef>
          </c:val>
        </c:ser>
        <c:ser>
          <c:idx val="1"/>
          <c:order val="1"/>
          <c:tx>
            <c:strRef>
              <c:f>Sheet1!$I$1</c:f>
              <c:strCache>
                <c:ptCount val="1"/>
                <c:pt idx="0">
                  <c:v>2009</c:v>
                </c:pt>
              </c:strCache>
            </c:strRef>
          </c:tx>
          <c:invertIfNegative val="0"/>
          <c:cat>
            <c:strRef>
              <c:f>Sheet1!$G$2:$G$6</c:f>
              <c:strCache>
                <c:ptCount val="5"/>
                <c:pt idx="0">
                  <c:v>Lawyers &amp; judges</c:v>
                </c:pt>
                <c:pt idx="1">
                  <c:v>Teachers in higher education</c:v>
                </c:pt>
                <c:pt idx="2">
                  <c:v>Doctors and dentists</c:v>
                </c:pt>
                <c:pt idx="3">
                  <c:v>Scientists[1]</c:v>
                </c:pt>
                <c:pt idx="4">
                  <c:v>Economists, statisticians, system analysts, computer programmers</c:v>
                </c:pt>
              </c:strCache>
            </c:strRef>
          </c:cat>
          <c:val>
            <c:numRef>
              <c:f>Sheet1!$I$2:$I$6</c:f>
              <c:numCache>
                <c:formatCode>General</c:formatCode>
                <c:ptCount val="5"/>
                <c:pt idx="0">
                  <c:v>43</c:v>
                </c:pt>
                <c:pt idx="1">
                  <c:v>50</c:v>
                </c:pt>
                <c:pt idx="2">
                  <c:v>42</c:v>
                </c:pt>
                <c:pt idx="3">
                  <c:v>39</c:v>
                </c:pt>
                <c:pt idx="4">
                  <c:v>39</c:v>
                </c:pt>
              </c:numCache>
            </c:numRef>
          </c:val>
        </c:ser>
        <c:dLbls>
          <c:showLegendKey val="0"/>
          <c:showVal val="0"/>
          <c:showCatName val="0"/>
          <c:showSerName val="0"/>
          <c:showPercent val="0"/>
          <c:showBubbleSize val="0"/>
        </c:dLbls>
        <c:gapWidth val="150"/>
        <c:axId val="91139456"/>
        <c:axId val="91145344"/>
      </c:barChart>
      <c:catAx>
        <c:axId val="91139456"/>
        <c:scaling>
          <c:orientation val="minMax"/>
        </c:scaling>
        <c:delete val="0"/>
        <c:axPos val="b"/>
        <c:majorTickMark val="out"/>
        <c:minorTickMark val="none"/>
        <c:tickLblPos val="nextTo"/>
        <c:txPr>
          <a:bodyPr/>
          <a:lstStyle/>
          <a:p>
            <a:pPr>
              <a:defRPr>
                <a:solidFill>
                  <a:schemeClr val="tx1"/>
                </a:solidFill>
              </a:defRPr>
            </a:pPr>
            <a:endParaRPr lang="en-US"/>
          </a:p>
        </c:txPr>
        <c:crossAx val="91145344"/>
        <c:crosses val="autoZero"/>
        <c:auto val="1"/>
        <c:lblAlgn val="ctr"/>
        <c:lblOffset val="100"/>
        <c:noMultiLvlLbl val="0"/>
      </c:catAx>
      <c:valAx>
        <c:axId val="91145344"/>
        <c:scaling>
          <c:orientation val="minMax"/>
        </c:scaling>
        <c:delete val="0"/>
        <c:axPos val="l"/>
        <c:majorGridlines/>
        <c:numFmt formatCode="General" sourceLinked="1"/>
        <c:majorTickMark val="out"/>
        <c:minorTickMark val="none"/>
        <c:tickLblPos val="nextTo"/>
        <c:crossAx val="91139456"/>
        <c:crosses val="autoZero"/>
        <c:crossBetween val="between"/>
      </c:valAx>
    </c:plotArea>
    <c:legend>
      <c:legendPos val="r"/>
      <c:layout>
        <c:manualLayout>
          <c:xMode val="edge"/>
          <c:yMode val="edge"/>
          <c:x val="0.3857437664041995"/>
          <c:y val="0.95147710166176169"/>
          <c:w val="0.24620067804024498"/>
          <c:h val="4.7922102649419845E-2"/>
        </c:manualLayout>
      </c:layout>
      <c:overlay val="0"/>
    </c:legend>
    <c:plotVisOnly val="1"/>
    <c:dispBlanksAs val="gap"/>
    <c:showDLblsOverMax val="0"/>
  </c:chart>
  <c:spPr>
    <a:effectLst>
      <a:outerShdw blurRad="50800" dist="50800" dir="5400000" algn="ctr" rotWithShape="0">
        <a:sysClr val="window" lastClr="FFFFFF"/>
      </a:outerShdw>
    </a:effectLst>
  </c:spPr>
  <c:txPr>
    <a:bodyPr/>
    <a:lstStyle/>
    <a:p>
      <a:pPr>
        <a:defRPr>
          <a:solidFill>
            <a:schemeClr val="tx1"/>
          </a:solidFill>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title>
      <c:tx>
        <c:rich>
          <a:bodyPr/>
          <a:lstStyle/>
          <a:p>
            <a:pPr>
              <a:defRPr/>
            </a:pPr>
            <a:r>
              <a:rPr lang="en-US" dirty="0" smtClean="0">
                <a:solidFill>
                  <a:schemeClr val="tx1"/>
                </a:solidFill>
              </a:rPr>
              <a:t>% </a:t>
            </a:r>
            <a:r>
              <a:rPr lang="en-US" dirty="0">
                <a:solidFill>
                  <a:schemeClr val="tx1"/>
                </a:solidFill>
              </a:rPr>
              <a:t>Class 1 jobs held by men and women: OECD 2000</a:t>
            </a:r>
          </a:p>
        </c:rich>
      </c:tx>
      <c:layout/>
      <c:overlay val="0"/>
    </c:title>
    <c:autoTitleDeleted val="0"/>
    <c:plotArea>
      <c:layout/>
      <c:pieChart>
        <c:varyColors val="1"/>
        <c:ser>
          <c:idx val="0"/>
          <c:order val="0"/>
          <c:cat>
            <c:strRef>
              <c:f>Sheet1!$B$3:$C$3</c:f>
              <c:strCache>
                <c:ptCount val="2"/>
                <c:pt idx="0">
                  <c:v>Male</c:v>
                </c:pt>
                <c:pt idx="1">
                  <c:v>Female</c:v>
                </c:pt>
              </c:strCache>
            </c:strRef>
          </c:cat>
          <c:val>
            <c:numRef>
              <c:f>Sheet1!$B$4:$C$4</c:f>
              <c:numCache>
                <c:formatCode>General</c:formatCode>
                <c:ptCount val="2"/>
                <c:pt idx="0">
                  <c:v>50</c:v>
                </c:pt>
                <c:pt idx="1">
                  <c:v>50</c:v>
                </c:pt>
              </c:numCache>
            </c:numRef>
          </c:val>
        </c:ser>
        <c:dLbls>
          <c:showLegendKey val="0"/>
          <c:showVal val="0"/>
          <c:showCatName val="0"/>
          <c:showSerName val="0"/>
          <c:showPercent val="0"/>
          <c:showBubbleSize val="0"/>
          <c:showLeaderLines val="0"/>
        </c:dLbls>
        <c:firstSliceAng val="0"/>
      </c:pieChart>
    </c:plotArea>
    <c:legend>
      <c:legendPos val="r"/>
      <c:layout>
        <c:manualLayout>
          <c:xMode val="edge"/>
          <c:yMode val="edge"/>
          <c:x val="0.78764715174492073"/>
          <c:y val="0.34680354214119735"/>
          <c:w val="0.20309358899581997"/>
          <c:h val="0.24739618949602549"/>
        </c:manualLayout>
      </c:layout>
      <c:overlay val="0"/>
      <c:txPr>
        <a:bodyPr/>
        <a:lstStyle/>
        <a:p>
          <a:pPr>
            <a:defRPr sz="1600"/>
          </a:pPr>
          <a:endParaRPr lang="en-US"/>
        </a:p>
      </c:txPr>
    </c:legend>
    <c:plotVisOnly val="1"/>
    <c:dispBlanksAs val="zero"/>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F43714-7028-624C-A3EB-0AF98F06B391}" type="datetimeFigureOut">
              <a:rPr lang="en-US" smtClean="0"/>
              <a:pPr/>
              <a:t>10/22/2017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550E37-A543-B749-8A9D-DA9BE301D353}" type="slidenum">
              <a:rPr lang="en-US" smtClean="0"/>
              <a:pPr/>
              <a:t>‹#›</a:t>
            </a:fld>
            <a:endParaRPr lang="en-US"/>
          </a:p>
        </p:txBody>
      </p:sp>
    </p:spTree>
    <p:extLst>
      <p:ext uri="{BB962C8B-B14F-4D97-AF65-F5344CB8AC3E}">
        <p14:creationId xmlns:p14="http://schemas.microsoft.com/office/powerpoint/2010/main" val="110219770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Costa, J of </a:t>
            </a:r>
            <a:r>
              <a:rPr lang="en-US" dirty="0" err="1" smtClean="0"/>
              <a:t>Ec</a:t>
            </a:r>
            <a:r>
              <a:rPr lang="en-US" dirty="0" smtClean="0"/>
              <a:t> Perspectives</a:t>
            </a:r>
            <a:endParaRPr lang="en-US" dirty="0"/>
          </a:p>
        </p:txBody>
      </p:sp>
      <p:sp>
        <p:nvSpPr>
          <p:cNvPr id="4" name="Slide Number Placeholder 3"/>
          <p:cNvSpPr>
            <a:spLocks noGrp="1"/>
          </p:cNvSpPr>
          <p:nvPr>
            <p:ph type="sldNum" sz="quarter" idx="10"/>
          </p:nvPr>
        </p:nvSpPr>
        <p:spPr/>
        <p:txBody>
          <a:bodyPr/>
          <a:lstStyle/>
          <a:p>
            <a:fld id="{1B550E37-A543-B749-8A9D-DA9BE301D353}" type="slidenum">
              <a:rPr lang="en-US" smtClean="0"/>
              <a:pPr/>
              <a:t>17</a:t>
            </a:fld>
            <a:endParaRPr lang="en-US"/>
          </a:p>
        </p:txBody>
      </p:sp>
    </p:spTree>
    <p:extLst>
      <p:ext uri="{BB962C8B-B14F-4D97-AF65-F5344CB8AC3E}">
        <p14:creationId xmlns:p14="http://schemas.microsoft.com/office/powerpoint/2010/main" val="499197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6D0BBEFE-68AF-FD43-B208-39EAEDC025EA}" type="datetimeFigureOut">
              <a:rPr lang="en-US" smtClean="0"/>
              <a:pPr/>
              <a:t>10/22/2017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E2A24F-C59E-5F4E-88D1-6EFB5E9A208C}" type="slidenum">
              <a:rPr lang="en-US" smtClean="0"/>
              <a:pPr/>
              <a:t>‹#›</a:t>
            </a:fld>
            <a:endParaRPr lang="en-US"/>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0BBEFE-68AF-FD43-B208-39EAEDC025EA}" type="datetimeFigureOut">
              <a:rPr lang="en-US" smtClean="0"/>
              <a:pPr/>
              <a:t>10/22/2017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E2A24F-C59E-5F4E-88D1-6EFB5E9A208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0BBEFE-68AF-FD43-B208-39EAEDC025EA}" type="datetimeFigureOut">
              <a:rPr lang="en-US" smtClean="0"/>
              <a:pPr/>
              <a:t>10/22/2017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E2A24F-C59E-5F4E-88D1-6EFB5E9A208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0BBEFE-68AF-FD43-B208-39EAEDC025EA}" type="datetimeFigureOut">
              <a:rPr lang="en-US" smtClean="0"/>
              <a:pPr/>
              <a:t>10/22/2017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E2A24F-C59E-5F4E-88D1-6EFB5E9A208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6D0BBEFE-68AF-FD43-B208-39EAEDC025EA}" type="datetimeFigureOut">
              <a:rPr lang="en-US" smtClean="0"/>
              <a:pPr/>
              <a:t>10/22/2017</a:t>
            </a:fld>
            <a:endParaRPr lang="en-US"/>
          </a:p>
        </p:txBody>
      </p:sp>
      <p:sp>
        <p:nvSpPr>
          <p:cNvPr id="91" name="Footer Placeholder 90"/>
          <p:cNvSpPr>
            <a:spLocks noGrp="1"/>
          </p:cNvSpPr>
          <p:nvPr>
            <p:ph type="ftr" sz="quarter" idx="11"/>
          </p:nvPr>
        </p:nvSpPr>
        <p:spPr/>
        <p:txBody>
          <a:bodyPr/>
          <a:lstStyle/>
          <a:p>
            <a:endParaRPr lang="en-US"/>
          </a:p>
        </p:txBody>
      </p:sp>
      <p:sp>
        <p:nvSpPr>
          <p:cNvPr id="92" name="Slide Number Placeholder 91"/>
          <p:cNvSpPr>
            <a:spLocks noGrp="1"/>
          </p:cNvSpPr>
          <p:nvPr>
            <p:ph type="sldNum" sz="quarter" idx="12"/>
          </p:nvPr>
        </p:nvSpPr>
        <p:spPr/>
        <p:txBody>
          <a:bodyPr/>
          <a:lstStyle/>
          <a:p>
            <a:fld id="{2BE2A24F-C59E-5F4E-88D1-6EFB5E9A208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D0BBEFE-68AF-FD43-B208-39EAEDC025EA}" type="datetimeFigureOut">
              <a:rPr lang="en-US" smtClean="0"/>
              <a:pPr/>
              <a:t>10/22/2017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E2A24F-C59E-5F4E-88D1-6EFB5E9A208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D0BBEFE-68AF-FD43-B208-39EAEDC025EA}" type="datetimeFigureOut">
              <a:rPr lang="en-US" smtClean="0"/>
              <a:pPr/>
              <a:t>10/22/2017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E2A24F-C59E-5F4E-88D1-6EFB5E9A208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D0BBEFE-68AF-FD43-B208-39EAEDC025EA}" type="datetimeFigureOut">
              <a:rPr lang="en-US" smtClean="0"/>
              <a:pPr/>
              <a:t>10/22/2017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E2A24F-C59E-5F4E-88D1-6EFB5E9A208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0BBEFE-68AF-FD43-B208-39EAEDC025EA}" type="datetimeFigureOut">
              <a:rPr lang="en-US" smtClean="0"/>
              <a:pPr/>
              <a:t>10/22/2017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E2A24F-C59E-5F4E-88D1-6EFB5E9A208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D0BBEFE-68AF-FD43-B208-39EAEDC025EA}" type="datetimeFigureOut">
              <a:rPr lang="en-US" smtClean="0"/>
              <a:pPr/>
              <a:t>10/22/2017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E2A24F-C59E-5F4E-88D1-6EFB5E9A208C}" type="slidenum">
              <a:rPr lang="en-US" smtClean="0"/>
              <a:pPr/>
              <a:t>‹#›</a:t>
            </a:fld>
            <a:endParaRPr lang="en-US"/>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6D0BBEFE-68AF-FD43-B208-39EAEDC025EA}" type="datetimeFigureOut">
              <a:rPr lang="en-US" smtClean="0"/>
              <a:pPr/>
              <a:t>10/22/2017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E2A24F-C59E-5F4E-88D1-6EFB5E9A208C}" type="slidenum">
              <a:rPr lang="en-US" smtClean="0"/>
              <a:pPr/>
              <a:t>‹#›</a:t>
            </a:fld>
            <a:endParaRPr lang="en-US"/>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6D0BBEFE-68AF-FD43-B208-39EAEDC025EA}" type="datetimeFigureOut">
              <a:rPr lang="en-US" smtClean="0"/>
              <a:pPr/>
              <a:t>10/22/2017</a:t>
            </a:fld>
            <a:endParaRPr lang="en-US"/>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2BE2A24F-C59E-5F4E-88D1-6EFB5E9A208C}"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4463567"/>
            <a:ext cx="9144000" cy="1623333"/>
          </a:xfrm>
        </p:spPr>
        <p:txBody>
          <a:bodyPr>
            <a:noAutofit/>
          </a:bodyPr>
          <a:lstStyle/>
          <a:p>
            <a:pPr algn="ctr"/>
            <a:r>
              <a:rPr lang="en-US" sz="4800" dirty="0"/>
              <a:t>Changing Families and Female Participation in the </a:t>
            </a:r>
            <a:r>
              <a:rPr lang="en-US" sz="4800" dirty="0" err="1"/>
              <a:t>Labour</a:t>
            </a:r>
            <a:r>
              <a:rPr lang="en-US" sz="4800" dirty="0"/>
              <a:t> Market</a:t>
            </a:r>
            <a:endParaRPr lang="en-GB" sz="4800" dirty="0"/>
          </a:p>
        </p:txBody>
      </p:sp>
      <p:sp>
        <p:nvSpPr>
          <p:cNvPr id="6" name="Text Placeholder 5"/>
          <p:cNvSpPr>
            <a:spLocks noGrp="1"/>
          </p:cNvSpPr>
          <p:nvPr>
            <p:ph type="body" idx="1"/>
          </p:nvPr>
        </p:nvSpPr>
        <p:spPr>
          <a:xfrm>
            <a:off x="361666" y="326033"/>
            <a:ext cx="8305800" cy="414649"/>
          </a:xfrm>
        </p:spPr>
        <p:txBody>
          <a:bodyPr>
            <a:noAutofit/>
          </a:bodyPr>
          <a:lstStyle/>
          <a:p>
            <a:pPr algn="r"/>
            <a:r>
              <a:rPr lang="en-GB" sz="3200" dirty="0" smtClean="0"/>
              <a:t>Andrew </a:t>
            </a:r>
            <a:r>
              <a:rPr lang="en-GB" sz="3200" dirty="0" err="1" smtClean="0"/>
              <a:t>Triganza</a:t>
            </a:r>
            <a:r>
              <a:rPr lang="en-GB" sz="3200" dirty="0" smtClean="0"/>
              <a:t> Scott</a:t>
            </a:r>
          </a:p>
          <a:p>
            <a:pPr algn="r"/>
            <a:r>
              <a:rPr lang="en-GB" sz="1800" i="1" dirty="0" smtClean="0"/>
              <a:t>MBA (Maas), </a:t>
            </a:r>
            <a:r>
              <a:rPr lang="en-GB" sz="1800" i="1" dirty="0" err="1" smtClean="0"/>
              <a:t>M.Ed</a:t>
            </a:r>
            <a:r>
              <a:rPr lang="en-GB" sz="1800" i="1" dirty="0" smtClean="0"/>
              <a:t> (</a:t>
            </a:r>
            <a:r>
              <a:rPr lang="en-GB" sz="1800" i="1" dirty="0" err="1" smtClean="0"/>
              <a:t>Melit</a:t>
            </a:r>
            <a:r>
              <a:rPr lang="en-GB" sz="1800" i="1" dirty="0" smtClean="0"/>
              <a:t>), </a:t>
            </a:r>
            <a:r>
              <a:rPr lang="en-GB" sz="1800" i="1" dirty="0" err="1" smtClean="0"/>
              <a:t>B.Psy</a:t>
            </a:r>
            <a:r>
              <a:rPr lang="en-GB" sz="1800" i="1" dirty="0" smtClean="0"/>
              <a:t> (Hons), PGCE</a:t>
            </a:r>
            <a:endParaRPr lang="en-GB" sz="1800" i="1" dirty="0"/>
          </a:p>
        </p:txBody>
      </p:sp>
    </p:spTree>
    <p:extLst>
      <p:ext uri="{BB962C8B-B14F-4D97-AF65-F5344CB8AC3E}">
        <p14:creationId xmlns:p14="http://schemas.microsoft.com/office/powerpoint/2010/main" val="25131319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937" y="1617261"/>
            <a:ext cx="8885262" cy="4264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txBox="1">
            <a:spLocks/>
          </p:cNvSpPr>
          <p:nvPr/>
        </p:nvSpPr>
        <p:spPr>
          <a:xfrm>
            <a:off x="457200" y="288286"/>
            <a:ext cx="8229600" cy="1021900"/>
          </a:xfrm>
          <a:prstGeom prst="rect">
            <a:avLst/>
          </a:prstGeom>
        </p:spPr>
        <p:txBody>
          <a:bodyPr>
            <a:noAutofit/>
          </a:bodyPr>
          <a:lst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a:lstStyle>
          <a:p>
            <a:pPr algn="ctr"/>
            <a:r>
              <a:rPr lang="en-US" sz="4400" dirty="0" smtClean="0">
                <a:solidFill>
                  <a:schemeClr val="tx1"/>
                </a:solidFill>
                <a:effectLst>
                  <a:outerShdw blurRad="38100" dist="38100" dir="2700000" algn="tl">
                    <a:srgbClr val="000000">
                      <a:alpha val="43137"/>
                    </a:srgbClr>
                  </a:outerShdw>
                </a:effectLst>
              </a:rPr>
              <a:t>Growth in Employment</a:t>
            </a:r>
            <a:endParaRPr lang="en-GB" sz="4400" dirty="0"/>
          </a:p>
        </p:txBody>
      </p:sp>
    </p:spTree>
    <p:extLst>
      <p:ext uri="{BB962C8B-B14F-4D97-AF65-F5344CB8AC3E}">
        <p14:creationId xmlns:p14="http://schemas.microsoft.com/office/powerpoint/2010/main" val="17240576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3936" y="1596863"/>
            <a:ext cx="7199194" cy="5270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txBox="1">
            <a:spLocks/>
          </p:cNvSpPr>
          <p:nvPr/>
        </p:nvSpPr>
        <p:spPr>
          <a:xfrm>
            <a:off x="457200" y="83566"/>
            <a:ext cx="8229600" cy="1021900"/>
          </a:xfrm>
          <a:prstGeom prst="rect">
            <a:avLst/>
          </a:prstGeom>
        </p:spPr>
        <p:txBody>
          <a:bodyPr>
            <a:noAutofit/>
          </a:bodyPr>
          <a:lst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a:lstStyle>
          <a:p>
            <a:pPr algn="ctr"/>
            <a:r>
              <a:rPr lang="en-US" sz="4400" dirty="0" smtClean="0">
                <a:solidFill>
                  <a:schemeClr val="tx1"/>
                </a:solidFill>
                <a:effectLst>
                  <a:outerShdw blurRad="38100" dist="38100" dir="2700000" algn="tl">
                    <a:srgbClr val="000000">
                      <a:alpha val="43137"/>
                    </a:srgbClr>
                  </a:outerShdw>
                </a:effectLst>
              </a:rPr>
              <a:t>Part-Time Female Workers by Employment Status</a:t>
            </a:r>
            <a:endParaRPr lang="en-GB" sz="4400" dirty="0"/>
          </a:p>
        </p:txBody>
      </p:sp>
    </p:spTree>
    <p:extLst>
      <p:ext uri="{BB962C8B-B14F-4D97-AF65-F5344CB8AC3E}">
        <p14:creationId xmlns:p14="http://schemas.microsoft.com/office/powerpoint/2010/main" val="24590929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5125" y="1717197"/>
            <a:ext cx="8240065" cy="4801314"/>
          </a:xfrm>
          <a:prstGeom prst="rect">
            <a:avLst/>
          </a:prstGeom>
          <a:noFill/>
        </p:spPr>
        <p:txBody>
          <a:bodyPr wrap="square" rtlCol="0">
            <a:spAutoFit/>
          </a:bodyPr>
          <a:lstStyle/>
          <a:p>
            <a:pPr marL="457200" indent="-457200">
              <a:buFont typeface="Arial"/>
              <a:buChar char="•"/>
            </a:pPr>
            <a:r>
              <a:rPr lang="en-US" sz="3200" dirty="0" err="1" smtClean="0"/>
              <a:t>Labour</a:t>
            </a:r>
            <a:r>
              <a:rPr lang="en-US" sz="3200" dirty="0" smtClean="0"/>
              <a:t> force participation rates have been increasing for women, falling for men, over the last quarter-century.</a:t>
            </a:r>
          </a:p>
          <a:p>
            <a:pPr marL="457200" indent="-457200">
              <a:buFont typeface="Arial"/>
              <a:buChar char="•"/>
            </a:pPr>
            <a:endParaRPr lang="en-US" sz="3200" dirty="0"/>
          </a:p>
          <a:p>
            <a:pPr marL="457200" indent="-457200">
              <a:buFont typeface="Arial"/>
              <a:buChar char="•"/>
            </a:pPr>
            <a:r>
              <a:rPr lang="en-US" sz="3200" dirty="0" smtClean="0"/>
              <a:t>Women are under, but close to, half the entire </a:t>
            </a:r>
            <a:r>
              <a:rPr lang="en-US" sz="3200" dirty="0" err="1" smtClean="0"/>
              <a:t>labour</a:t>
            </a:r>
            <a:r>
              <a:rPr lang="en-US" sz="3200" dirty="0" smtClean="0"/>
              <a:t> force in developed countries.</a:t>
            </a:r>
          </a:p>
          <a:p>
            <a:pPr marL="457200" indent="-457200">
              <a:buFont typeface="Arial"/>
              <a:buChar char="•"/>
            </a:pPr>
            <a:endParaRPr lang="en-US" sz="3200" dirty="0" smtClean="0"/>
          </a:p>
          <a:p>
            <a:pPr marL="457200" indent="-457200">
              <a:buFont typeface="Arial"/>
              <a:buChar char="•"/>
            </a:pPr>
            <a:r>
              <a:rPr lang="en-US" sz="3200" dirty="0" smtClean="0"/>
              <a:t>Overall participation rates for women remain lower than for men.</a:t>
            </a:r>
            <a:endParaRPr lang="en-US" sz="3200" dirty="0"/>
          </a:p>
          <a:p>
            <a:endParaRPr lang="en-US" dirty="0"/>
          </a:p>
        </p:txBody>
      </p:sp>
      <p:sp>
        <p:nvSpPr>
          <p:cNvPr id="5" name="Title 1"/>
          <p:cNvSpPr txBox="1">
            <a:spLocks/>
          </p:cNvSpPr>
          <p:nvPr/>
        </p:nvSpPr>
        <p:spPr>
          <a:xfrm>
            <a:off x="457200" y="220046"/>
            <a:ext cx="8229600" cy="1143000"/>
          </a:xfrm>
          <a:prstGeom prst="rect">
            <a:avLst/>
          </a:prstGeom>
        </p:spPr>
        <p:txBody>
          <a:bodyPr>
            <a:noAutofit/>
          </a:bodyPr>
          <a:lst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a:lstStyle>
          <a:p>
            <a:r>
              <a:rPr lang="en-US" sz="4400" dirty="0" smtClean="0"/>
              <a:t>The new </a:t>
            </a:r>
            <a:r>
              <a:rPr lang="en-US" sz="4400" dirty="0" err="1" smtClean="0"/>
              <a:t>labour</a:t>
            </a:r>
            <a:r>
              <a:rPr lang="en-US" sz="4400" dirty="0" smtClean="0"/>
              <a:t> market: </a:t>
            </a:r>
            <a:br>
              <a:rPr lang="en-US" sz="4400" dirty="0" smtClean="0"/>
            </a:br>
            <a:r>
              <a:rPr lang="en-US" sz="4400" dirty="0" smtClean="0"/>
              <a:t>Changing Female Participation</a:t>
            </a:r>
            <a:endParaRPr lang="en-US" sz="4400" dirty="0"/>
          </a:p>
        </p:txBody>
      </p:sp>
    </p:spTree>
    <p:extLst>
      <p:ext uri="{BB962C8B-B14F-4D97-AF65-F5344CB8AC3E}">
        <p14:creationId xmlns:p14="http://schemas.microsoft.com/office/powerpoint/2010/main" val="11663082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778" y="525227"/>
            <a:ext cx="8829744" cy="5891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31974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08"/>
            <a:ext cx="8229600" cy="721602"/>
          </a:xfrm>
        </p:spPr>
        <p:txBody>
          <a:bodyPr>
            <a:normAutofit/>
          </a:bodyPr>
          <a:lstStyle/>
          <a:p>
            <a:pPr algn="ctr"/>
            <a:r>
              <a:rPr lang="en-US" sz="3200" dirty="0" smtClean="0"/>
              <a:t>An International Assessment</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95344746"/>
              </p:ext>
            </p:extLst>
          </p:nvPr>
        </p:nvGraphicFramePr>
        <p:xfrm>
          <a:off x="266132" y="1177119"/>
          <a:ext cx="8741390" cy="49097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692472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single most important change?</a:t>
            </a:r>
            <a:endParaRPr lang="en-US" dirty="0"/>
          </a:p>
        </p:txBody>
      </p:sp>
      <p:sp>
        <p:nvSpPr>
          <p:cNvPr id="3" name="Subtitle 2"/>
          <p:cNvSpPr>
            <a:spLocks noGrp="1"/>
          </p:cNvSpPr>
          <p:nvPr>
            <p:ph type="subTitle" idx="1"/>
          </p:nvPr>
        </p:nvSpPr>
        <p:spPr/>
        <p:txBody>
          <a:bodyPr>
            <a:normAutofit fontScale="85000" lnSpcReduction="20000"/>
          </a:bodyPr>
          <a:lstStyle/>
          <a:p>
            <a:r>
              <a:rPr lang="en-US" sz="4400" b="1" dirty="0" smtClean="0"/>
              <a:t>Participation of MARRIED women</a:t>
            </a:r>
            <a:endParaRPr lang="en-US" sz="4400" b="1" dirty="0"/>
          </a:p>
        </p:txBody>
      </p:sp>
    </p:spTree>
    <p:extLst>
      <p:ext uri="{BB962C8B-B14F-4D97-AF65-F5344CB8AC3E}">
        <p14:creationId xmlns:p14="http://schemas.microsoft.com/office/powerpoint/2010/main" val="7254177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2950"/>
            <a:ext cx="8229600" cy="1105474"/>
          </a:xfrm>
        </p:spPr>
        <p:txBody>
          <a:bodyPr>
            <a:noAutofit/>
          </a:bodyPr>
          <a:lstStyle/>
          <a:p>
            <a:pPr algn="ctr"/>
            <a:r>
              <a:rPr lang="en-US" dirty="0" smtClean="0"/>
              <a:t>This change came early in the US, somewhat later in Western Europe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57166617"/>
              </p:ext>
            </p:extLst>
          </p:nvPr>
        </p:nvGraphicFramePr>
        <p:xfrm>
          <a:off x="150125" y="1600200"/>
          <a:ext cx="8748215" cy="47187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597495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2942309548"/>
              </p:ext>
            </p:extLst>
          </p:nvPr>
        </p:nvGraphicFramePr>
        <p:xfrm>
          <a:off x="163773" y="717471"/>
          <a:ext cx="8830102" cy="538307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487675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083" y="744016"/>
            <a:ext cx="7916768" cy="5295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3924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457977"/>
            <a:ext cx="4419600" cy="1600327"/>
          </a:xfrm>
        </p:spPr>
        <p:txBody>
          <a:bodyPr/>
          <a:lstStyle/>
          <a:p>
            <a:r>
              <a:rPr lang="en-US" dirty="0" smtClean="0"/>
              <a:t>CHANGING FAMILY STRUCTURES</a:t>
            </a:r>
            <a:endParaRPr lang="en-US" dirty="0"/>
          </a:p>
        </p:txBody>
      </p:sp>
    </p:spTree>
    <p:extLst>
      <p:ext uri="{BB962C8B-B14F-4D97-AF65-F5344CB8AC3E}">
        <p14:creationId xmlns:p14="http://schemas.microsoft.com/office/powerpoint/2010/main" val="2810382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5525029"/>
          </a:xfrm>
        </p:spPr>
        <p:txBody>
          <a:bodyPr>
            <a:normAutofit/>
          </a:bodyPr>
          <a:lstStyle/>
          <a:p>
            <a:r>
              <a:rPr lang="en-US" dirty="0" smtClean="0">
                <a:solidFill>
                  <a:schemeClr val="tx1"/>
                </a:solidFill>
                <a:effectLst>
                  <a:outerShdw blurRad="38100" dist="38100" dir="2700000" algn="tl">
                    <a:srgbClr val="000000">
                      <a:alpha val="43137"/>
                    </a:srgbClr>
                  </a:outerShdw>
                </a:effectLst>
              </a:rPr>
              <a:t>Today it makes no more sense to talk about ‘women’s interests’ as an important, shared concept than it does to talk about ‘men’s interests’.</a:t>
            </a:r>
            <a:br>
              <a:rPr lang="en-US" dirty="0" smtClean="0">
                <a:solidFill>
                  <a:schemeClr val="tx1"/>
                </a:solidFill>
                <a:effectLst>
                  <a:outerShdw blurRad="38100" dist="38100" dir="2700000" algn="tl">
                    <a:srgbClr val="000000">
                      <a:alpha val="43137"/>
                    </a:srgbClr>
                  </a:outerShdw>
                </a:effectLst>
              </a:rPr>
            </a:br>
            <a:r>
              <a:rPr lang="en-US" dirty="0" smtClean="0">
                <a:solidFill>
                  <a:schemeClr val="tx1"/>
                </a:solidFill>
                <a:effectLst>
                  <a:outerShdw blurRad="38100" dist="38100" dir="2700000" algn="tl">
                    <a:srgbClr val="000000">
                      <a:alpha val="43137"/>
                    </a:srgbClr>
                  </a:outerShdw>
                </a:effectLst>
              </a:rPr>
              <a:t/>
            </a:r>
            <a:br>
              <a:rPr lang="en-US" dirty="0" smtClean="0">
                <a:solidFill>
                  <a:schemeClr val="tx1"/>
                </a:solidFill>
                <a:effectLst>
                  <a:outerShdw blurRad="38100" dist="38100" dir="2700000" algn="tl">
                    <a:srgbClr val="000000">
                      <a:alpha val="43137"/>
                    </a:srgbClr>
                  </a:outerShdw>
                </a:effectLst>
              </a:rPr>
            </a:br>
            <a:r>
              <a:rPr lang="en-US" dirty="0" smtClean="0">
                <a:solidFill>
                  <a:schemeClr val="tx1"/>
                </a:solidFill>
                <a:effectLst>
                  <a:outerShdw blurRad="38100" dist="38100" dir="2700000" algn="tl">
                    <a:srgbClr val="000000">
                      <a:alpha val="43137"/>
                    </a:srgbClr>
                  </a:outerShdw>
                </a:effectLst>
              </a:rPr>
              <a:t>Three huge social changes have made the idea obsolete at best, and all too often perverse and harmful</a:t>
            </a:r>
            <a:endParaRPr lang="en-US"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580219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MARRIAGE PATTERNS</a:t>
            </a:r>
            <a:endParaRPr lang="en-US" sz="6000" dirty="0"/>
          </a:p>
        </p:txBody>
      </p:sp>
      <p:sp>
        <p:nvSpPr>
          <p:cNvPr id="3" name="Content Placeholder 2"/>
          <p:cNvSpPr>
            <a:spLocks noGrp="1"/>
          </p:cNvSpPr>
          <p:nvPr>
            <p:ph idx="1"/>
          </p:nvPr>
        </p:nvSpPr>
        <p:spPr>
          <a:xfrm>
            <a:off x="457200" y="1982344"/>
            <a:ext cx="8229600" cy="3435823"/>
          </a:xfrm>
        </p:spPr>
        <p:txBody>
          <a:bodyPr>
            <a:normAutofit/>
          </a:bodyPr>
          <a:lstStyle/>
          <a:p>
            <a:r>
              <a:rPr lang="en-US" sz="3600" dirty="0" smtClean="0">
                <a:solidFill>
                  <a:schemeClr val="tx1"/>
                </a:solidFill>
              </a:rPr>
              <a:t>Fewer marriages, more divorces.</a:t>
            </a:r>
            <a:endParaRPr lang="en-US" sz="3600" dirty="0">
              <a:solidFill>
                <a:schemeClr val="tx1"/>
              </a:solidFill>
            </a:endParaRPr>
          </a:p>
          <a:p>
            <a:r>
              <a:rPr lang="en-US" sz="3600" dirty="0" smtClean="0">
                <a:solidFill>
                  <a:schemeClr val="tx1"/>
                </a:solidFill>
              </a:rPr>
              <a:t>More childless adults (men and women).</a:t>
            </a:r>
            <a:endParaRPr lang="en-US" sz="3600" dirty="0">
              <a:solidFill>
                <a:schemeClr val="tx1"/>
              </a:solidFill>
            </a:endParaRPr>
          </a:p>
          <a:p>
            <a:r>
              <a:rPr lang="en-US" sz="3600" dirty="0" smtClean="0">
                <a:solidFill>
                  <a:schemeClr val="tx1"/>
                </a:solidFill>
              </a:rPr>
              <a:t>More single-parent families, overwhelmingly headed by women (both once-married and never-married).</a:t>
            </a:r>
          </a:p>
          <a:p>
            <a:endParaRPr lang="en-US" sz="3600" dirty="0">
              <a:solidFill>
                <a:schemeClr val="tx1"/>
              </a:solidFill>
            </a:endParaRPr>
          </a:p>
          <a:p>
            <a:endParaRPr lang="en-US" sz="3600" dirty="0">
              <a:solidFill>
                <a:schemeClr val="tx1"/>
              </a:solidFill>
            </a:endParaRPr>
          </a:p>
        </p:txBody>
      </p:sp>
    </p:spTree>
    <p:extLst>
      <p:ext uri="{BB962C8B-B14F-4D97-AF65-F5344CB8AC3E}">
        <p14:creationId xmlns:p14="http://schemas.microsoft.com/office/powerpoint/2010/main" val="34964718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4800" dirty="0" smtClean="0"/>
              <a:t>Changes In Marriage Trends</a:t>
            </a:r>
            <a:endParaRPr lang="en-GB" sz="4800"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756510"/>
            <a:ext cx="8229600" cy="4947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42523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4800" dirty="0"/>
              <a:t>Changes In Marriage Trends</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528" y="1602900"/>
            <a:ext cx="7076364" cy="5072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54107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4800" dirty="0"/>
              <a:t>Changes In Marriage Trends</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424" y="1751538"/>
            <a:ext cx="8590552" cy="4526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53349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CHILD-BEARING PATTERNS</a:t>
            </a:r>
            <a:endParaRPr lang="en-US" sz="4400" dirty="0"/>
          </a:p>
        </p:txBody>
      </p:sp>
      <p:sp>
        <p:nvSpPr>
          <p:cNvPr id="3" name="Content Placeholder 2"/>
          <p:cNvSpPr>
            <a:spLocks noGrp="1"/>
          </p:cNvSpPr>
          <p:nvPr>
            <p:ph idx="1"/>
          </p:nvPr>
        </p:nvSpPr>
        <p:spPr>
          <a:xfrm>
            <a:off x="457200" y="2009640"/>
            <a:ext cx="8229600" cy="4049973"/>
          </a:xfrm>
        </p:spPr>
        <p:txBody>
          <a:bodyPr>
            <a:normAutofit/>
          </a:bodyPr>
          <a:lstStyle/>
          <a:p>
            <a:r>
              <a:rPr lang="en-US" sz="3600" dirty="0" smtClean="0">
                <a:solidFill>
                  <a:schemeClr val="tx1"/>
                </a:solidFill>
              </a:rPr>
              <a:t>Big decreases in average family size.</a:t>
            </a:r>
            <a:endParaRPr lang="en-US" sz="3600" dirty="0">
              <a:solidFill>
                <a:schemeClr val="tx1"/>
              </a:solidFill>
            </a:endParaRPr>
          </a:p>
          <a:p>
            <a:r>
              <a:rPr lang="en-US" sz="3600" dirty="0" smtClean="0">
                <a:solidFill>
                  <a:schemeClr val="tx1"/>
                </a:solidFill>
              </a:rPr>
              <a:t>Big increase in number of women and men who never have a child.</a:t>
            </a:r>
            <a:endParaRPr lang="en-US" sz="3600" dirty="0">
              <a:solidFill>
                <a:schemeClr val="tx1"/>
              </a:solidFill>
            </a:endParaRPr>
          </a:p>
          <a:p>
            <a:r>
              <a:rPr lang="en-US" sz="3600" dirty="0" smtClean="0">
                <a:solidFill>
                  <a:schemeClr val="tx1"/>
                </a:solidFill>
              </a:rPr>
              <a:t>Very very few families with 3+ children.</a:t>
            </a:r>
            <a:endParaRPr lang="en-US" sz="3600" dirty="0">
              <a:solidFill>
                <a:schemeClr val="tx1"/>
              </a:solidFill>
            </a:endParaRPr>
          </a:p>
          <a:p>
            <a:r>
              <a:rPr lang="en-US" sz="3600" dirty="0" smtClean="0">
                <a:solidFill>
                  <a:schemeClr val="tx1"/>
                </a:solidFill>
              </a:rPr>
              <a:t>Malta’s national average family size has </a:t>
            </a:r>
            <a:br>
              <a:rPr lang="en-US" sz="3600" dirty="0" smtClean="0">
                <a:solidFill>
                  <a:schemeClr val="tx1"/>
                </a:solidFill>
              </a:rPr>
            </a:br>
            <a:r>
              <a:rPr lang="en-US" sz="3600" dirty="0" smtClean="0">
                <a:solidFill>
                  <a:schemeClr val="tx1"/>
                </a:solidFill>
              </a:rPr>
              <a:t>1.8 children</a:t>
            </a:r>
            <a:endParaRPr lang="en-US" sz="3600" dirty="0">
              <a:solidFill>
                <a:schemeClr val="tx1"/>
              </a:solidFill>
            </a:endParaRPr>
          </a:p>
        </p:txBody>
      </p:sp>
    </p:spTree>
    <p:extLst>
      <p:ext uri="{BB962C8B-B14F-4D97-AF65-F5344CB8AC3E}">
        <p14:creationId xmlns:p14="http://schemas.microsoft.com/office/powerpoint/2010/main" val="36140994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713027"/>
            <a:ext cx="9144000" cy="4660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txBox="1">
            <a:spLocks/>
          </p:cNvSpPr>
          <p:nvPr/>
        </p:nvSpPr>
        <p:spPr>
          <a:xfrm>
            <a:off x="457200" y="274638"/>
            <a:ext cx="8229600" cy="1143000"/>
          </a:xfrm>
          <a:prstGeom prst="rect">
            <a:avLst/>
          </a:prstGeom>
        </p:spPr>
        <p:txBody>
          <a:bodyPr>
            <a:normAutofit/>
          </a:bodyPr>
          <a:lst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a:lstStyle>
          <a:p>
            <a:pPr algn="ctr"/>
            <a:r>
              <a:rPr lang="en-US" sz="5400" dirty="0" smtClean="0"/>
              <a:t>Average Family Size</a:t>
            </a:r>
            <a:endParaRPr lang="en-US" sz="5400" dirty="0"/>
          </a:p>
        </p:txBody>
      </p:sp>
    </p:spTree>
    <p:extLst>
      <p:ext uri="{BB962C8B-B14F-4D97-AF65-F5344CB8AC3E}">
        <p14:creationId xmlns:p14="http://schemas.microsoft.com/office/powerpoint/2010/main" val="24514561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6000" dirty="0" smtClean="0"/>
              <a:t>Average Family Size</a:t>
            </a:r>
            <a:endParaRPr lang="en-GB" sz="6000"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008" y="1523999"/>
            <a:ext cx="8131791" cy="5082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92345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2832" y="2130425"/>
            <a:ext cx="4790364" cy="1600327"/>
          </a:xfrm>
        </p:spPr>
        <p:txBody>
          <a:bodyPr>
            <a:noAutofit/>
          </a:bodyPr>
          <a:lstStyle/>
          <a:p>
            <a:r>
              <a:rPr lang="en-US" sz="4400" dirty="0" smtClean="0"/>
              <a:t>Decrease in family size is universal</a:t>
            </a:r>
            <a:endParaRPr lang="en-US" sz="4400" dirty="0"/>
          </a:p>
        </p:txBody>
      </p:sp>
      <p:sp>
        <p:nvSpPr>
          <p:cNvPr id="3" name="Subtitle 2"/>
          <p:cNvSpPr>
            <a:spLocks noGrp="1"/>
          </p:cNvSpPr>
          <p:nvPr>
            <p:ph type="subTitle" idx="1"/>
          </p:nvPr>
        </p:nvSpPr>
        <p:spPr>
          <a:xfrm>
            <a:off x="146712" y="3733800"/>
            <a:ext cx="4419600" cy="1066800"/>
          </a:xfrm>
        </p:spPr>
        <p:txBody>
          <a:bodyPr>
            <a:normAutofit/>
          </a:bodyPr>
          <a:lstStyle/>
          <a:p>
            <a:r>
              <a:rPr lang="en-US" dirty="0" smtClean="0"/>
              <a:t>Other changes differ enormously by class and education</a:t>
            </a:r>
            <a:endParaRPr lang="en-US" dirty="0"/>
          </a:p>
        </p:txBody>
      </p:sp>
    </p:spTree>
    <p:extLst>
      <p:ext uri="{BB962C8B-B14F-4D97-AF65-F5344CB8AC3E}">
        <p14:creationId xmlns:p14="http://schemas.microsoft.com/office/powerpoint/2010/main" val="26736694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MAJOR DIFFERENCES BETWEEN MORE AND LESS EDUCATED </a:t>
            </a:r>
            <a:endParaRPr lang="en-US" dirty="0"/>
          </a:p>
        </p:txBody>
      </p:sp>
      <p:sp>
        <p:nvSpPr>
          <p:cNvPr id="3" name="Content Placeholder 2"/>
          <p:cNvSpPr>
            <a:spLocks noGrp="1"/>
          </p:cNvSpPr>
          <p:nvPr>
            <p:ph idx="1"/>
          </p:nvPr>
        </p:nvSpPr>
        <p:spPr/>
        <p:txBody>
          <a:bodyPr>
            <a:noAutofit/>
          </a:bodyPr>
          <a:lstStyle/>
          <a:p>
            <a:r>
              <a:rPr lang="en-US" sz="3200" dirty="0" smtClean="0">
                <a:solidFill>
                  <a:schemeClr val="tx1"/>
                </a:solidFill>
              </a:rPr>
              <a:t>Very large increase in average age at marriage and average age at first child </a:t>
            </a:r>
            <a:br>
              <a:rPr lang="en-US" sz="3200" dirty="0" smtClean="0">
                <a:solidFill>
                  <a:schemeClr val="tx1"/>
                </a:solidFill>
              </a:rPr>
            </a:br>
            <a:r>
              <a:rPr lang="en-US" sz="3200" b="1" dirty="0" smtClean="0">
                <a:solidFill>
                  <a:schemeClr val="tx1"/>
                </a:solidFill>
              </a:rPr>
              <a:t>for the highly educated only.</a:t>
            </a:r>
          </a:p>
          <a:p>
            <a:r>
              <a:rPr lang="en-US" sz="3200" dirty="0" smtClean="0">
                <a:solidFill>
                  <a:schemeClr val="tx1"/>
                </a:solidFill>
              </a:rPr>
              <a:t>Very large increase in the number who never have a child, men and women</a:t>
            </a:r>
            <a:r>
              <a:rPr lang="en-US" sz="3200" b="1" dirty="0" smtClean="0">
                <a:solidFill>
                  <a:schemeClr val="tx1"/>
                </a:solidFill>
              </a:rPr>
              <a:t>, for the highly educated only.</a:t>
            </a:r>
          </a:p>
          <a:p>
            <a:r>
              <a:rPr lang="en-US" sz="3200" dirty="0" smtClean="0">
                <a:solidFill>
                  <a:schemeClr val="tx1"/>
                </a:solidFill>
              </a:rPr>
              <a:t>‘Large’ (3+) families concentrated among the very affluent and immigrant/some second generation groups.</a:t>
            </a:r>
            <a:endParaRPr lang="en-US" sz="3200" dirty="0">
              <a:solidFill>
                <a:schemeClr val="tx1"/>
              </a:solidFill>
            </a:endParaRPr>
          </a:p>
        </p:txBody>
      </p:sp>
    </p:spTree>
    <p:extLst>
      <p:ext uri="{BB962C8B-B14F-4D97-AF65-F5344CB8AC3E}">
        <p14:creationId xmlns:p14="http://schemas.microsoft.com/office/powerpoint/2010/main" val="23442886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7540"/>
            <a:ext cx="8229600" cy="735250"/>
          </a:xfrm>
        </p:spPr>
        <p:txBody>
          <a:bodyPr>
            <a:normAutofit/>
          </a:bodyPr>
          <a:lstStyle/>
          <a:p>
            <a:r>
              <a:rPr lang="en-US" sz="4000" dirty="0" smtClean="0"/>
              <a:t>INTER-GENERATIONAL LINKS</a:t>
            </a:r>
            <a:endParaRPr lang="en-US" sz="4000" dirty="0"/>
          </a:p>
        </p:txBody>
      </p:sp>
      <p:sp>
        <p:nvSpPr>
          <p:cNvPr id="3" name="Content Placeholder 2"/>
          <p:cNvSpPr>
            <a:spLocks noGrp="1"/>
          </p:cNvSpPr>
          <p:nvPr>
            <p:ph idx="1"/>
          </p:nvPr>
        </p:nvSpPr>
        <p:spPr>
          <a:xfrm>
            <a:off x="252480" y="1477368"/>
            <a:ext cx="8686804" cy="4525963"/>
          </a:xfrm>
        </p:spPr>
        <p:txBody>
          <a:bodyPr>
            <a:noAutofit/>
          </a:bodyPr>
          <a:lstStyle/>
          <a:p>
            <a:r>
              <a:rPr lang="en-US" sz="3200" dirty="0" smtClean="0">
                <a:solidFill>
                  <a:schemeClr val="tx1"/>
                </a:solidFill>
                <a:effectLst>
                  <a:outerShdw blurRad="38100" dist="38100" dir="2700000" algn="tl">
                    <a:srgbClr val="000000">
                      <a:alpha val="43137"/>
                    </a:srgbClr>
                  </a:outerShdw>
                </a:effectLst>
              </a:rPr>
              <a:t>Families </a:t>
            </a:r>
            <a:r>
              <a:rPr lang="en-US" sz="3200" dirty="0" smtClean="0">
                <a:solidFill>
                  <a:schemeClr val="tx1"/>
                </a:solidFill>
                <a:effectLst>
                  <a:outerShdw blurRad="38100" dist="38100" dir="2700000" algn="tl">
                    <a:srgbClr val="000000">
                      <a:alpha val="43137"/>
                    </a:srgbClr>
                  </a:outerShdw>
                </a:effectLst>
              </a:rPr>
              <a:t>are still </a:t>
            </a:r>
            <a:r>
              <a:rPr lang="en-US" sz="3200" dirty="0" smtClean="0">
                <a:solidFill>
                  <a:schemeClr val="tx1"/>
                </a:solidFill>
                <a:effectLst>
                  <a:outerShdw blurRad="38100" dist="38100" dir="2700000" algn="tl">
                    <a:srgbClr val="000000">
                      <a:alpha val="43137"/>
                    </a:srgbClr>
                  </a:outerShdw>
                </a:effectLst>
              </a:rPr>
              <a:t>the most important source of care and support, not supplanted by welfare </a:t>
            </a:r>
            <a:r>
              <a:rPr lang="en-US" sz="3200" dirty="0" smtClean="0">
                <a:solidFill>
                  <a:schemeClr val="tx1"/>
                </a:solidFill>
                <a:effectLst>
                  <a:outerShdw blurRad="38100" dist="38100" dir="2700000" algn="tl">
                    <a:srgbClr val="000000">
                      <a:alpha val="43137"/>
                    </a:srgbClr>
                  </a:outerShdw>
                </a:effectLst>
              </a:rPr>
              <a:t>state.</a:t>
            </a:r>
            <a:endParaRPr lang="en-US" sz="3200" dirty="0" smtClean="0">
              <a:solidFill>
                <a:schemeClr val="tx1"/>
              </a:solidFill>
              <a:effectLst>
                <a:outerShdw blurRad="38100" dist="38100" dir="2700000" algn="tl">
                  <a:srgbClr val="000000">
                    <a:alpha val="43137"/>
                  </a:srgbClr>
                </a:outerShdw>
              </a:effectLst>
            </a:endParaRPr>
          </a:p>
          <a:p>
            <a:r>
              <a:rPr lang="en-US" sz="3200" dirty="0" smtClean="0">
                <a:solidFill>
                  <a:schemeClr val="tx1"/>
                </a:solidFill>
                <a:effectLst>
                  <a:outerShdw blurRad="38100" dist="38100" dir="2700000" algn="tl">
                    <a:srgbClr val="000000">
                      <a:alpha val="43137"/>
                    </a:srgbClr>
                  </a:outerShdw>
                </a:effectLst>
              </a:rPr>
              <a:t>For the very elderly, the infirm, the disabled, family support </a:t>
            </a:r>
            <a:r>
              <a:rPr lang="en-US" sz="3200" dirty="0" smtClean="0">
                <a:solidFill>
                  <a:schemeClr val="tx1"/>
                </a:solidFill>
                <a:effectLst>
                  <a:outerShdw blurRad="38100" dist="38100" dir="2700000" algn="tl">
                    <a:srgbClr val="000000">
                      <a:alpha val="43137"/>
                    </a:srgbClr>
                  </a:outerShdw>
                </a:effectLst>
              </a:rPr>
              <a:t>is critical</a:t>
            </a:r>
            <a:r>
              <a:rPr lang="en-US" sz="3200" dirty="0" smtClean="0">
                <a:solidFill>
                  <a:schemeClr val="tx1"/>
                </a:solidFill>
                <a:effectLst>
                  <a:outerShdw blurRad="38100" dist="38100" dir="2700000" algn="tl">
                    <a:srgbClr val="000000">
                      <a:alpha val="43137"/>
                    </a:srgbClr>
                  </a:outerShdw>
                </a:effectLst>
              </a:rPr>
              <a:t>. In some (many?) countries, including the UK, state payments </a:t>
            </a:r>
            <a:r>
              <a:rPr lang="en-US" sz="3200" dirty="0" smtClean="0">
                <a:solidFill>
                  <a:schemeClr val="tx1"/>
                </a:solidFill>
                <a:effectLst>
                  <a:outerShdw blurRad="38100" dist="38100" dir="2700000" algn="tl">
                    <a:srgbClr val="000000">
                      <a:alpha val="43137"/>
                    </a:srgbClr>
                  </a:outerShdw>
                </a:effectLst>
              </a:rPr>
              <a:t>are increasingly </a:t>
            </a:r>
            <a:r>
              <a:rPr lang="en-US" sz="3200" dirty="0" smtClean="0">
                <a:solidFill>
                  <a:schemeClr val="tx1"/>
                </a:solidFill>
                <a:effectLst>
                  <a:outerShdw blurRad="38100" dist="38100" dir="2700000" algn="tl">
                    <a:srgbClr val="000000">
                      <a:alpha val="43137"/>
                    </a:srgbClr>
                  </a:outerShdw>
                </a:effectLst>
              </a:rPr>
              <a:t>concentrated – ‘minor’ disabilities fall on </a:t>
            </a:r>
            <a:r>
              <a:rPr lang="en-US" sz="3200" dirty="0" smtClean="0">
                <a:solidFill>
                  <a:schemeClr val="tx1"/>
                </a:solidFill>
                <a:effectLst>
                  <a:outerShdw blurRad="38100" dist="38100" dir="2700000" algn="tl">
                    <a:srgbClr val="000000">
                      <a:alpha val="43137"/>
                    </a:srgbClr>
                  </a:outerShdw>
                </a:effectLst>
              </a:rPr>
              <a:t>families.</a:t>
            </a:r>
            <a:endParaRPr lang="en-US" sz="3200" dirty="0" smtClean="0">
              <a:solidFill>
                <a:schemeClr val="tx1"/>
              </a:solidFill>
              <a:effectLst>
                <a:outerShdw blurRad="38100" dist="38100" dir="2700000" algn="tl">
                  <a:srgbClr val="000000">
                    <a:alpha val="43137"/>
                  </a:srgbClr>
                </a:outerShdw>
              </a:effectLst>
            </a:endParaRPr>
          </a:p>
          <a:p>
            <a:r>
              <a:rPr lang="en-US" sz="3200" dirty="0" smtClean="0">
                <a:solidFill>
                  <a:schemeClr val="tx1"/>
                </a:solidFill>
                <a:effectLst>
                  <a:outerShdw blurRad="38100" dist="38100" dir="2700000" algn="tl">
                    <a:srgbClr val="000000">
                      <a:alpha val="43137"/>
                    </a:srgbClr>
                  </a:outerShdw>
                </a:effectLst>
              </a:rPr>
              <a:t>Grandparents play a major and increasingly important role in child care, for both single and two-parent families.</a:t>
            </a:r>
            <a:endParaRPr lang="en-US" sz="32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055930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Major Social Changes…</a:t>
            </a:r>
            <a:endParaRPr lang="en-US" sz="5400" b="1" dirty="0"/>
          </a:p>
        </p:txBody>
      </p:sp>
      <p:sp>
        <p:nvSpPr>
          <p:cNvPr id="3" name="Content Placeholder 2"/>
          <p:cNvSpPr>
            <a:spLocks noGrp="1"/>
          </p:cNvSpPr>
          <p:nvPr>
            <p:ph idx="1"/>
          </p:nvPr>
        </p:nvSpPr>
        <p:spPr/>
        <p:txBody>
          <a:bodyPr>
            <a:normAutofit/>
          </a:bodyPr>
          <a:lstStyle/>
          <a:p>
            <a:r>
              <a:rPr lang="en-US" sz="3200" dirty="0" smtClean="0">
                <a:solidFill>
                  <a:schemeClr val="tx1"/>
                </a:solidFill>
                <a:effectLst>
                  <a:outerShdw blurRad="38100" dist="38100" dir="2700000" algn="tl">
                    <a:srgbClr val="000000">
                      <a:alpha val="43137"/>
                    </a:srgbClr>
                  </a:outerShdw>
                </a:effectLst>
              </a:rPr>
              <a:t>Social change (1) Female </a:t>
            </a:r>
            <a:r>
              <a:rPr lang="en-US" sz="3200" dirty="0" err="1" smtClean="0">
                <a:solidFill>
                  <a:schemeClr val="tx1"/>
                </a:solidFill>
                <a:effectLst>
                  <a:outerShdw blurRad="38100" dist="38100" dir="2700000" algn="tl">
                    <a:srgbClr val="000000">
                      <a:alpha val="43137"/>
                    </a:srgbClr>
                  </a:outerShdw>
                </a:effectLst>
              </a:rPr>
              <a:t>labour</a:t>
            </a:r>
            <a:r>
              <a:rPr lang="en-US" sz="3200" dirty="0" smtClean="0">
                <a:solidFill>
                  <a:schemeClr val="tx1"/>
                </a:solidFill>
                <a:effectLst>
                  <a:outerShdw blurRad="38100" dist="38100" dir="2700000" algn="tl">
                    <a:srgbClr val="000000">
                      <a:alpha val="43137"/>
                    </a:srgbClr>
                  </a:outerShdw>
                </a:effectLst>
              </a:rPr>
              <a:t> market participation .</a:t>
            </a:r>
          </a:p>
          <a:p>
            <a:endParaRPr lang="en-US" sz="3200" dirty="0" smtClean="0">
              <a:solidFill>
                <a:schemeClr val="tx1"/>
              </a:solidFill>
              <a:effectLst>
                <a:outerShdw blurRad="38100" dist="38100" dir="2700000" algn="tl">
                  <a:srgbClr val="000000">
                    <a:alpha val="43137"/>
                  </a:srgbClr>
                </a:outerShdw>
              </a:effectLst>
            </a:endParaRPr>
          </a:p>
          <a:p>
            <a:r>
              <a:rPr lang="en-US" sz="3200" dirty="0" smtClean="0">
                <a:solidFill>
                  <a:schemeClr val="tx1"/>
                </a:solidFill>
                <a:effectLst>
                  <a:outerShdw blurRad="38100" dist="38100" dir="2700000" algn="tl">
                    <a:srgbClr val="000000">
                      <a:alpha val="43137"/>
                    </a:srgbClr>
                  </a:outerShdw>
                </a:effectLst>
              </a:rPr>
              <a:t>Social change (2) Family structures.</a:t>
            </a:r>
          </a:p>
          <a:p>
            <a:endParaRPr lang="en-US" sz="3200" dirty="0" smtClean="0">
              <a:solidFill>
                <a:schemeClr val="tx1"/>
              </a:solidFill>
              <a:effectLst>
                <a:outerShdw blurRad="38100" dist="38100" dir="2700000" algn="tl">
                  <a:srgbClr val="000000">
                    <a:alpha val="43137"/>
                  </a:srgbClr>
                </a:outerShdw>
              </a:effectLst>
            </a:endParaRPr>
          </a:p>
          <a:p>
            <a:r>
              <a:rPr lang="en-US" sz="3200" dirty="0" smtClean="0">
                <a:solidFill>
                  <a:schemeClr val="tx1"/>
                </a:solidFill>
                <a:effectLst>
                  <a:outerShdw blurRad="38100" dist="38100" dir="2700000" algn="tl">
                    <a:srgbClr val="000000">
                      <a:alpha val="43137"/>
                    </a:srgbClr>
                  </a:outerShdw>
                </a:effectLst>
              </a:rPr>
              <a:t>Social change (3) Class differences, new and old – the fragmentation of ‘sisterhood’.</a:t>
            </a:r>
          </a:p>
          <a:p>
            <a:endParaRPr lang="en-US" sz="3200" dirty="0" smtClean="0">
              <a:solidFill>
                <a:schemeClr val="tx1"/>
              </a:solidFill>
              <a:effectLst>
                <a:outerShdw blurRad="38100" dist="38100" dir="2700000" algn="tl">
                  <a:srgbClr val="000000">
                    <a:alpha val="43137"/>
                  </a:srgbClr>
                </a:outerShdw>
              </a:effectLst>
            </a:endParaRPr>
          </a:p>
          <a:p>
            <a:pPr marL="0" indent="0">
              <a:buNone/>
            </a:pPr>
            <a:endParaRPr lang="en-US" sz="3200" dirty="0" smtClean="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95441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552126"/>
            <a:ext cx="4419600" cy="1951630"/>
          </a:xfrm>
        </p:spPr>
        <p:txBody>
          <a:bodyPr>
            <a:normAutofit/>
          </a:bodyPr>
          <a:lstStyle/>
          <a:p>
            <a:r>
              <a:rPr lang="en-US" sz="6000" dirty="0" smtClean="0"/>
              <a:t>The death of sisterhood</a:t>
            </a:r>
            <a:endParaRPr lang="en-US" sz="6000" dirty="0"/>
          </a:p>
        </p:txBody>
      </p:sp>
    </p:spTree>
    <p:extLst>
      <p:ext uri="{BB962C8B-B14F-4D97-AF65-F5344CB8AC3E}">
        <p14:creationId xmlns:p14="http://schemas.microsoft.com/office/powerpoint/2010/main" val="25200049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52286" y="870858"/>
            <a:ext cx="6926625" cy="6063198"/>
          </a:xfrm>
          <a:prstGeom prst="rect">
            <a:avLst/>
          </a:prstGeom>
          <a:noFill/>
        </p:spPr>
        <p:txBody>
          <a:bodyPr wrap="square" rtlCol="0">
            <a:spAutoFit/>
          </a:bodyPr>
          <a:lstStyle/>
          <a:p>
            <a:r>
              <a:rPr lang="en-US" sz="3200" dirty="0" smtClean="0"/>
              <a:t>Social change has generated major and growing differences in the career and family paths of more and less educated women.</a:t>
            </a:r>
          </a:p>
          <a:p>
            <a:endParaRPr lang="en-US" sz="3200" dirty="0"/>
          </a:p>
          <a:p>
            <a:r>
              <a:rPr lang="en-US" sz="3200" dirty="0" smtClean="0"/>
              <a:t>Educated women have jobs which are the same as those of edu</a:t>
            </a:r>
            <a:r>
              <a:rPr lang="en-US" sz="3200" dirty="0"/>
              <a:t>c</a:t>
            </a:r>
            <a:r>
              <a:rPr lang="en-US" sz="3200" dirty="0" smtClean="0"/>
              <a:t>ated men, and if they do not have children, their salaries are the same.</a:t>
            </a:r>
          </a:p>
          <a:p>
            <a:r>
              <a:rPr lang="en-US" sz="3200" dirty="0" smtClean="0"/>
              <a:t>Their work patterns are different, their family patterns are different.</a:t>
            </a:r>
          </a:p>
          <a:p>
            <a:endParaRPr lang="en-US" dirty="0"/>
          </a:p>
          <a:p>
            <a:endParaRPr lang="en-US" dirty="0"/>
          </a:p>
        </p:txBody>
      </p:sp>
    </p:spTree>
    <p:extLst>
      <p:ext uri="{BB962C8B-B14F-4D97-AF65-F5344CB8AC3E}">
        <p14:creationId xmlns:p14="http://schemas.microsoft.com/office/powerpoint/2010/main" val="32004928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Male and female jobs: UK 1930</a:t>
            </a:r>
            <a:endParaRPr lang="en-US" sz="4400"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939968787"/>
              </p:ext>
            </p:extLst>
          </p:nvPr>
        </p:nvGraphicFramePr>
        <p:xfrm>
          <a:off x="109182" y="1572905"/>
          <a:ext cx="4632278" cy="486883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ontent Placeholder 5"/>
          <p:cNvGraphicFramePr>
            <a:graphicFrameLocks noGrp="1"/>
          </p:cNvGraphicFramePr>
          <p:nvPr>
            <p:ph sz="half" idx="2"/>
            <p:extLst>
              <p:ext uri="{D42A27DB-BD31-4B8C-83A1-F6EECF244321}">
                <p14:modId xmlns:p14="http://schemas.microsoft.com/office/powerpoint/2010/main" val="2807688136"/>
              </p:ext>
            </p:extLst>
          </p:nvPr>
        </p:nvGraphicFramePr>
        <p:xfrm>
          <a:off x="4326340" y="1600200"/>
          <a:ext cx="4817660" cy="474600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445428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9558"/>
            <a:ext cx="8229600" cy="858080"/>
          </a:xfrm>
        </p:spPr>
        <p:txBody>
          <a:bodyPr>
            <a:noAutofit/>
          </a:bodyPr>
          <a:lstStyle/>
          <a:p>
            <a:pPr algn="ctr"/>
            <a:r>
              <a:rPr lang="en-US" sz="4400" dirty="0" smtClean="0"/>
              <a:t>Male and female jobs UK 1999</a:t>
            </a:r>
            <a:endParaRPr lang="en-US" sz="4400"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1270723268"/>
              </p:ext>
            </p:extLst>
          </p:nvPr>
        </p:nvGraphicFramePr>
        <p:xfrm>
          <a:off x="0" y="1600201"/>
          <a:ext cx="4495800" cy="43365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ontent Placeholder 5"/>
          <p:cNvGraphicFramePr>
            <a:graphicFrameLocks noGrp="1"/>
          </p:cNvGraphicFramePr>
          <p:nvPr>
            <p:ph sz="half" idx="2"/>
            <p:extLst>
              <p:ext uri="{D42A27DB-BD31-4B8C-83A1-F6EECF244321}">
                <p14:modId xmlns:p14="http://schemas.microsoft.com/office/powerpoint/2010/main" val="2732855783"/>
              </p:ext>
            </p:extLst>
          </p:nvPr>
        </p:nvGraphicFramePr>
        <p:xfrm>
          <a:off x="4648200" y="1600201"/>
          <a:ext cx="4495800" cy="424104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007818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1540918071"/>
              </p:ext>
            </p:extLst>
          </p:nvPr>
        </p:nvGraphicFramePr>
        <p:xfrm>
          <a:off x="0" y="709685"/>
          <a:ext cx="9144000" cy="560922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156345" y="340353"/>
            <a:ext cx="5268036" cy="369332"/>
          </a:xfrm>
          <a:prstGeom prst="rect">
            <a:avLst/>
          </a:prstGeom>
          <a:noFill/>
        </p:spPr>
        <p:txBody>
          <a:bodyPr wrap="square" rtlCol="0">
            <a:spAutoFit/>
          </a:bodyPr>
          <a:lstStyle/>
          <a:p>
            <a:r>
              <a:rPr lang="en-GB" b="1" dirty="0" smtClean="0">
                <a:effectLst>
                  <a:outerShdw blurRad="38100" dist="38100" dir="2700000" algn="tl">
                    <a:srgbClr val="000000">
                      <a:alpha val="43137"/>
                    </a:srgbClr>
                  </a:outerShdw>
                </a:effectLst>
              </a:rPr>
              <a:t>% Female: Selected Professions UK (1971, 2009)</a:t>
            </a:r>
            <a:endParaRPr lang="en-GB"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076118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For the top 15% of jobs, taken overall, gender equality has arrived</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14859168"/>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901700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Work patterns differ by education more than by gender</a:t>
            </a:r>
            <a:br>
              <a:rPr lang="en-US" sz="2800" dirty="0" smtClean="0"/>
            </a:br>
            <a:r>
              <a:rPr lang="en-US" sz="2800" dirty="0" smtClean="0"/>
              <a:t>(and for childless graduates they don’t differ by gender at all)</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77210820"/>
              </p:ext>
            </p:extLst>
          </p:nvPr>
        </p:nvGraphicFramePr>
        <p:xfrm>
          <a:off x="122829" y="1600200"/>
          <a:ext cx="9021171" cy="475965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405606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4891"/>
            <a:ext cx="8033657" cy="723219"/>
          </a:xfrm>
        </p:spPr>
        <p:txBody>
          <a:bodyPr>
            <a:noAutofit/>
          </a:bodyPr>
          <a:lstStyle/>
          <a:p>
            <a:pPr algn="ctr"/>
            <a:r>
              <a:rPr lang="en-US" dirty="0" smtClean="0"/>
              <a:t>Huge growth internationally in female part-timers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83721415"/>
              </p:ext>
            </p:extLst>
          </p:nvPr>
        </p:nvGraphicFramePr>
        <p:xfrm>
          <a:off x="122830" y="1446663"/>
          <a:ext cx="8911988" cy="487224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35363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But not all women…</a:t>
            </a:r>
            <a:endParaRPr lang="en-US" sz="5400" dirty="0"/>
          </a:p>
        </p:txBody>
      </p:sp>
      <p:sp>
        <p:nvSpPr>
          <p:cNvPr id="3" name="Content Placeholder 2"/>
          <p:cNvSpPr>
            <a:spLocks noGrp="1"/>
          </p:cNvSpPr>
          <p:nvPr>
            <p:ph sz="half" idx="1"/>
          </p:nvPr>
        </p:nvSpPr>
        <p:spPr/>
        <p:txBody>
          <a:bodyPr>
            <a:normAutofit lnSpcReduction="10000"/>
          </a:bodyPr>
          <a:lstStyle/>
          <a:p>
            <a:r>
              <a:rPr lang="en-US" u="sng" dirty="0" smtClean="0">
                <a:solidFill>
                  <a:schemeClr val="tx1"/>
                </a:solidFill>
              </a:rPr>
              <a:t>Part-time work is more likely for</a:t>
            </a:r>
            <a:endParaRPr lang="en-US" u="sng" dirty="0">
              <a:solidFill>
                <a:schemeClr val="tx1"/>
              </a:solidFill>
            </a:endParaRPr>
          </a:p>
          <a:p>
            <a:r>
              <a:rPr lang="en-US" dirty="0" smtClean="0">
                <a:solidFill>
                  <a:schemeClr val="tx1"/>
                </a:solidFill>
              </a:rPr>
              <a:t>Less-educated</a:t>
            </a:r>
          </a:p>
          <a:p>
            <a:r>
              <a:rPr lang="en-US" dirty="0" smtClean="0">
                <a:solidFill>
                  <a:schemeClr val="tx1"/>
                </a:solidFill>
              </a:rPr>
              <a:t>Lower-paid</a:t>
            </a:r>
          </a:p>
          <a:p>
            <a:r>
              <a:rPr lang="en-US" dirty="0" smtClean="0">
                <a:solidFill>
                  <a:schemeClr val="tx1"/>
                </a:solidFill>
              </a:rPr>
              <a:t>Older</a:t>
            </a:r>
          </a:p>
          <a:p>
            <a:r>
              <a:rPr lang="en-US" dirty="0" smtClean="0">
                <a:solidFill>
                  <a:schemeClr val="tx1"/>
                </a:solidFill>
              </a:rPr>
              <a:t>With care responsibilities</a:t>
            </a:r>
          </a:p>
          <a:p>
            <a:r>
              <a:rPr lang="en-US" dirty="0" smtClean="0">
                <a:solidFill>
                  <a:schemeClr val="tx1"/>
                </a:solidFill>
              </a:rPr>
              <a:t>THESE GROUPS TAKE LONGER BREAKS WHEN THEY HAVE SMALL CHILDREN</a:t>
            </a:r>
            <a:endParaRPr lang="en-US" dirty="0">
              <a:solidFill>
                <a:schemeClr val="tx1"/>
              </a:solidFill>
            </a:endParaRPr>
          </a:p>
        </p:txBody>
      </p:sp>
      <p:sp>
        <p:nvSpPr>
          <p:cNvPr id="4" name="Content Placeholder 3"/>
          <p:cNvSpPr>
            <a:spLocks noGrp="1"/>
          </p:cNvSpPr>
          <p:nvPr>
            <p:ph sz="half" idx="2"/>
          </p:nvPr>
        </p:nvSpPr>
        <p:spPr/>
        <p:txBody>
          <a:bodyPr>
            <a:normAutofit lnSpcReduction="10000"/>
          </a:bodyPr>
          <a:lstStyle/>
          <a:p>
            <a:r>
              <a:rPr lang="en-US" u="sng" dirty="0" smtClean="0">
                <a:solidFill>
                  <a:schemeClr val="tx1"/>
                </a:solidFill>
              </a:rPr>
              <a:t>Part-time work is less likely for</a:t>
            </a:r>
          </a:p>
          <a:p>
            <a:r>
              <a:rPr lang="en-US" dirty="0" smtClean="0">
                <a:solidFill>
                  <a:schemeClr val="tx1"/>
                </a:solidFill>
              </a:rPr>
              <a:t>Highly educated</a:t>
            </a:r>
          </a:p>
          <a:p>
            <a:r>
              <a:rPr lang="en-US" dirty="0" smtClean="0">
                <a:solidFill>
                  <a:schemeClr val="tx1"/>
                </a:solidFill>
              </a:rPr>
              <a:t>Well paid</a:t>
            </a:r>
          </a:p>
          <a:p>
            <a:r>
              <a:rPr lang="en-US" dirty="0" smtClean="0">
                <a:solidFill>
                  <a:schemeClr val="tx1"/>
                </a:solidFill>
              </a:rPr>
              <a:t>Younger</a:t>
            </a:r>
          </a:p>
          <a:p>
            <a:r>
              <a:rPr lang="en-US" dirty="0" smtClean="0">
                <a:solidFill>
                  <a:schemeClr val="tx1"/>
                </a:solidFill>
              </a:rPr>
              <a:t>Professional jobs</a:t>
            </a:r>
          </a:p>
          <a:p>
            <a:r>
              <a:rPr lang="en-US" dirty="0" smtClean="0">
                <a:solidFill>
                  <a:schemeClr val="tx1"/>
                </a:solidFill>
              </a:rPr>
              <a:t>GRADUATE WOMEN TAKE VERY SHORT BREAKS FROM THE LABOUR MARKET</a:t>
            </a:r>
            <a:endParaRPr lang="en-US" dirty="0">
              <a:solidFill>
                <a:schemeClr val="tx1"/>
              </a:solidFill>
            </a:endParaRPr>
          </a:p>
        </p:txBody>
      </p:sp>
    </p:spTree>
    <p:extLst>
      <p:ext uri="{BB962C8B-B14F-4D97-AF65-F5344CB8AC3E}">
        <p14:creationId xmlns:p14="http://schemas.microsoft.com/office/powerpoint/2010/main" val="19906518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271"/>
            <a:ext cx="8229600" cy="861530"/>
          </a:xfrm>
        </p:spPr>
        <p:txBody>
          <a:bodyPr>
            <a:normAutofit fontScale="90000"/>
          </a:bodyPr>
          <a:lstStyle/>
          <a:p>
            <a:r>
              <a:rPr lang="en-US" sz="5400" dirty="0" smtClean="0"/>
              <a:t>Diverging lifestyles</a:t>
            </a:r>
            <a:endParaRPr lang="en-US" sz="5400" dirty="0"/>
          </a:p>
        </p:txBody>
      </p:sp>
      <p:sp>
        <p:nvSpPr>
          <p:cNvPr id="3" name="Content Placeholder 2"/>
          <p:cNvSpPr>
            <a:spLocks noGrp="1"/>
          </p:cNvSpPr>
          <p:nvPr>
            <p:ph sz="half" idx="1"/>
          </p:nvPr>
        </p:nvSpPr>
        <p:spPr>
          <a:xfrm>
            <a:off x="143296" y="986040"/>
            <a:ext cx="4477608" cy="4525963"/>
          </a:xfrm>
        </p:spPr>
        <p:txBody>
          <a:bodyPr>
            <a:noAutofit/>
          </a:bodyPr>
          <a:lstStyle/>
          <a:p>
            <a:r>
              <a:rPr lang="en-US" b="1" u="sng" dirty="0" smtClean="0">
                <a:solidFill>
                  <a:schemeClr val="tx1"/>
                </a:solidFill>
                <a:effectLst>
                  <a:outerShdw blurRad="38100" dist="38100" dir="2700000" algn="tl">
                    <a:srgbClr val="000000">
                      <a:alpha val="43137"/>
                    </a:srgbClr>
                  </a:outerShdw>
                </a:effectLst>
              </a:rPr>
              <a:t>The less educated –</a:t>
            </a:r>
            <a:endParaRPr lang="en-US" u="sng" dirty="0">
              <a:solidFill>
                <a:schemeClr val="tx1"/>
              </a:solidFill>
              <a:effectLst>
                <a:outerShdw blurRad="38100" dist="38100" dir="2700000" algn="tl">
                  <a:srgbClr val="000000">
                    <a:alpha val="43137"/>
                  </a:srgbClr>
                </a:outerShdw>
              </a:effectLst>
            </a:endParaRPr>
          </a:p>
          <a:p>
            <a:r>
              <a:rPr lang="en-US" dirty="0" smtClean="0">
                <a:solidFill>
                  <a:schemeClr val="tx1"/>
                </a:solidFill>
                <a:effectLst>
                  <a:outerShdw blurRad="38100" dist="38100" dir="2700000" algn="tl">
                    <a:srgbClr val="000000">
                      <a:alpha val="43137"/>
                    </a:srgbClr>
                  </a:outerShdw>
                </a:effectLst>
              </a:rPr>
              <a:t>Work throughout most of adult life</a:t>
            </a:r>
          </a:p>
          <a:p>
            <a:r>
              <a:rPr lang="en-US" dirty="0" smtClean="0">
                <a:solidFill>
                  <a:schemeClr val="tx1"/>
                </a:solidFill>
                <a:effectLst>
                  <a:outerShdw blurRad="38100" dist="38100" dir="2700000" algn="tl">
                    <a:srgbClr val="000000">
                      <a:alpha val="43137"/>
                    </a:srgbClr>
                  </a:outerShdw>
                </a:effectLst>
              </a:rPr>
              <a:t>Often work part-time to fit in family demands</a:t>
            </a:r>
          </a:p>
          <a:p>
            <a:r>
              <a:rPr lang="en-US" dirty="0" smtClean="0">
                <a:solidFill>
                  <a:schemeClr val="tx1"/>
                </a:solidFill>
                <a:effectLst>
                  <a:outerShdw blurRad="38100" dist="38100" dir="2700000" algn="tl">
                    <a:srgbClr val="000000">
                      <a:alpha val="43137"/>
                    </a:srgbClr>
                  </a:outerShdw>
                </a:effectLst>
              </a:rPr>
              <a:t>More often single parents</a:t>
            </a:r>
          </a:p>
          <a:p>
            <a:r>
              <a:rPr lang="en-US" dirty="0" smtClean="0">
                <a:solidFill>
                  <a:schemeClr val="tx1"/>
                </a:solidFill>
                <a:effectLst>
                  <a:outerShdw blurRad="38100" dist="38100" dir="2700000" algn="tl">
                    <a:srgbClr val="000000">
                      <a:alpha val="43137"/>
                    </a:srgbClr>
                  </a:outerShdw>
                </a:effectLst>
              </a:rPr>
              <a:t>Work shifts</a:t>
            </a:r>
          </a:p>
          <a:p>
            <a:r>
              <a:rPr lang="en-US" dirty="0" smtClean="0">
                <a:solidFill>
                  <a:schemeClr val="tx1"/>
                </a:solidFill>
                <a:effectLst>
                  <a:outerShdw blurRad="38100" dist="38100" dir="2700000" algn="tl">
                    <a:srgbClr val="000000">
                      <a:alpha val="43137"/>
                    </a:srgbClr>
                  </a:outerShdw>
                </a:effectLst>
              </a:rPr>
              <a:t>Partner also often works shifts</a:t>
            </a:r>
          </a:p>
          <a:p>
            <a:r>
              <a:rPr lang="en-US" dirty="0" smtClean="0">
                <a:solidFill>
                  <a:schemeClr val="tx1"/>
                </a:solidFill>
                <a:effectLst>
                  <a:outerShdw blurRad="38100" dist="38100" dir="2700000" algn="tl">
                    <a:srgbClr val="000000">
                      <a:alpha val="43137"/>
                    </a:srgbClr>
                  </a:outerShdw>
                </a:effectLst>
              </a:rPr>
              <a:t>‘Job’ not career</a:t>
            </a:r>
          </a:p>
          <a:p>
            <a:r>
              <a:rPr lang="en-US" dirty="0" smtClean="0">
                <a:solidFill>
                  <a:schemeClr val="tx1"/>
                </a:solidFill>
                <a:effectLst>
                  <a:outerShdw blurRad="38100" dist="38100" dir="2700000" algn="tl">
                    <a:srgbClr val="000000">
                      <a:alpha val="43137"/>
                    </a:srgbClr>
                  </a:outerShdw>
                </a:effectLst>
              </a:rPr>
              <a:t>Work in female-dominated sectors</a:t>
            </a:r>
            <a:endParaRPr lang="en-US" dirty="0">
              <a:solidFill>
                <a:schemeClr val="tx1"/>
              </a:solidFill>
              <a:effectLst>
                <a:outerShdw blurRad="38100" dist="38100" dir="2700000" algn="tl">
                  <a:srgbClr val="000000">
                    <a:alpha val="43137"/>
                  </a:srgbClr>
                </a:outerShdw>
              </a:effectLst>
            </a:endParaRPr>
          </a:p>
        </p:txBody>
      </p:sp>
      <p:sp>
        <p:nvSpPr>
          <p:cNvPr id="4" name="Content Placeholder 3"/>
          <p:cNvSpPr>
            <a:spLocks noGrp="1"/>
          </p:cNvSpPr>
          <p:nvPr>
            <p:ph sz="half" idx="2"/>
          </p:nvPr>
        </p:nvSpPr>
        <p:spPr>
          <a:xfrm>
            <a:off x="4620904" y="986040"/>
            <a:ext cx="4495800" cy="4525963"/>
          </a:xfrm>
        </p:spPr>
        <p:txBody>
          <a:bodyPr>
            <a:noAutofit/>
          </a:bodyPr>
          <a:lstStyle/>
          <a:p>
            <a:r>
              <a:rPr lang="en-US" b="1" u="sng" dirty="0" smtClean="0">
                <a:solidFill>
                  <a:schemeClr val="tx1"/>
                </a:solidFill>
              </a:rPr>
              <a:t>The more educated -</a:t>
            </a:r>
            <a:endParaRPr lang="en-US" u="sng" dirty="0">
              <a:solidFill>
                <a:schemeClr val="tx1"/>
              </a:solidFill>
            </a:endParaRPr>
          </a:p>
          <a:p>
            <a:r>
              <a:rPr lang="en-US" dirty="0" smtClean="0">
                <a:solidFill>
                  <a:schemeClr val="tx1"/>
                </a:solidFill>
              </a:rPr>
              <a:t>Work mostly full-time </a:t>
            </a:r>
          </a:p>
          <a:p>
            <a:r>
              <a:rPr lang="en-US" dirty="0" smtClean="0">
                <a:solidFill>
                  <a:schemeClr val="tx1"/>
                </a:solidFill>
              </a:rPr>
              <a:t>Take very short breaks for children</a:t>
            </a:r>
          </a:p>
          <a:p>
            <a:r>
              <a:rPr lang="en-US" dirty="0" smtClean="0">
                <a:solidFill>
                  <a:schemeClr val="tx1"/>
                </a:solidFill>
              </a:rPr>
              <a:t>Are rarely single mothers at birth, divorce less</a:t>
            </a:r>
          </a:p>
          <a:p>
            <a:r>
              <a:rPr lang="en-US" dirty="0" smtClean="0">
                <a:solidFill>
                  <a:schemeClr val="tx1"/>
                </a:solidFill>
              </a:rPr>
              <a:t>Work long but ‘normal’ days</a:t>
            </a:r>
          </a:p>
          <a:p>
            <a:r>
              <a:rPr lang="en-US" dirty="0" smtClean="0">
                <a:solidFill>
                  <a:schemeClr val="tx1"/>
                </a:solidFill>
              </a:rPr>
              <a:t>Career-oriented</a:t>
            </a:r>
          </a:p>
          <a:p>
            <a:r>
              <a:rPr lang="en-US" dirty="0" smtClean="0">
                <a:solidFill>
                  <a:schemeClr val="tx1"/>
                </a:solidFill>
              </a:rPr>
              <a:t>Work alongside men</a:t>
            </a:r>
          </a:p>
          <a:p>
            <a:r>
              <a:rPr lang="en-US" dirty="0" smtClean="0">
                <a:solidFill>
                  <a:schemeClr val="tx1"/>
                </a:solidFill>
              </a:rPr>
              <a:t>Employ domestic help</a:t>
            </a:r>
            <a:endParaRPr lang="en-US" dirty="0">
              <a:solidFill>
                <a:schemeClr val="tx1"/>
              </a:solidFill>
            </a:endParaRPr>
          </a:p>
        </p:txBody>
      </p:sp>
    </p:spTree>
    <p:extLst>
      <p:ext uri="{BB962C8B-B14F-4D97-AF65-F5344CB8AC3E}">
        <p14:creationId xmlns:p14="http://schemas.microsoft.com/office/powerpoint/2010/main" val="40268936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9230"/>
            <a:ext cx="8229600" cy="1143000"/>
          </a:xfrm>
        </p:spPr>
        <p:txBody>
          <a:bodyPr>
            <a:noAutofit/>
          </a:bodyPr>
          <a:lstStyle/>
          <a:p>
            <a:r>
              <a:rPr lang="en-US" sz="4400" dirty="0" smtClean="0"/>
              <a:t>The </a:t>
            </a:r>
            <a:r>
              <a:rPr lang="en-US" sz="4400" dirty="0"/>
              <a:t>new </a:t>
            </a:r>
            <a:r>
              <a:rPr lang="en-US" sz="4400" dirty="0" err="1"/>
              <a:t>labour</a:t>
            </a:r>
            <a:r>
              <a:rPr lang="en-US" sz="4400" dirty="0"/>
              <a:t> market: </a:t>
            </a:r>
            <a:r>
              <a:rPr lang="en-US" sz="4400" dirty="0" smtClean="0"/>
              <a:t/>
            </a:r>
            <a:br>
              <a:rPr lang="en-US" sz="4400" dirty="0" smtClean="0"/>
            </a:br>
            <a:r>
              <a:rPr lang="en-US" sz="4400" dirty="0" smtClean="0"/>
              <a:t>Changing </a:t>
            </a:r>
            <a:r>
              <a:rPr lang="en-US" sz="4400" dirty="0"/>
              <a:t>F</a:t>
            </a:r>
            <a:r>
              <a:rPr lang="en-US" sz="4400" dirty="0" smtClean="0"/>
              <a:t>emale </a:t>
            </a:r>
            <a:r>
              <a:rPr lang="en-US" sz="4400" dirty="0"/>
              <a:t>P</a:t>
            </a:r>
            <a:r>
              <a:rPr lang="en-US" sz="4400" dirty="0" smtClean="0"/>
              <a:t>articipation</a:t>
            </a:r>
            <a:endParaRPr lang="en-US" sz="4400" dirty="0"/>
          </a:p>
        </p:txBody>
      </p:sp>
      <p:sp>
        <p:nvSpPr>
          <p:cNvPr id="3" name="Content Placeholder 2"/>
          <p:cNvSpPr>
            <a:spLocks noGrp="1"/>
          </p:cNvSpPr>
          <p:nvPr>
            <p:ph idx="1"/>
          </p:nvPr>
        </p:nvSpPr>
        <p:spPr>
          <a:xfrm>
            <a:off x="334368" y="1600200"/>
            <a:ext cx="8686800" cy="4525963"/>
          </a:xfrm>
        </p:spPr>
        <p:txBody>
          <a:bodyPr>
            <a:noAutofit/>
          </a:bodyPr>
          <a:lstStyle/>
          <a:p>
            <a:r>
              <a:rPr lang="en-US" sz="3200" dirty="0" smtClean="0">
                <a:solidFill>
                  <a:schemeClr val="tx1"/>
                </a:solidFill>
                <a:effectLst>
                  <a:outerShdw blurRad="38100" dist="38100" dir="2700000" algn="tl">
                    <a:srgbClr val="000000">
                      <a:alpha val="43137"/>
                    </a:srgbClr>
                  </a:outerShdw>
                </a:effectLst>
              </a:rPr>
              <a:t>Major increases in female </a:t>
            </a:r>
            <a:r>
              <a:rPr lang="en-US" sz="3200" dirty="0" err="1" smtClean="0">
                <a:solidFill>
                  <a:schemeClr val="tx1"/>
                </a:solidFill>
                <a:effectLst>
                  <a:outerShdw blurRad="38100" dist="38100" dir="2700000" algn="tl">
                    <a:srgbClr val="000000">
                      <a:alpha val="43137"/>
                    </a:srgbClr>
                  </a:outerShdw>
                </a:effectLst>
              </a:rPr>
              <a:t>labour</a:t>
            </a:r>
            <a:r>
              <a:rPr lang="en-US" sz="3200" dirty="0" smtClean="0">
                <a:solidFill>
                  <a:schemeClr val="tx1"/>
                </a:solidFill>
                <a:effectLst>
                  <a:outerShdw blurRad="38100" dist="38100" dir="2700000" algn="tl">
                    <a:srgbClr val="000000">
                      <a:alpha val="43137"/>
                    </a:srgbClr>
                  </a:outerShdw>
                </a:effectLst>
              </a:rPr>
              <a:t> market participation.</a:t>
            </a:r>
          </a:p>
          <a:p>
            <a:r>
              <a:rPr lang="en-US" sz="3200" dirty="0" smtClean="0">
                <a:solidFill>
                  <a:schemeClr val="tx1"/>
                </a:solidFill>
                <a:effectLst>
                  <a:outerShdw blurRad="38100" dist="38100" dir="2700000" algn="tl">
                    <a:srgbClr val="000000">
                      <a:alpha val="43137"/>
                    </a:srgbClr>
                  </a:outerShdw>
                </a:effectLst>
              </a:rPr>
              <a:t>Rise most striking for married women, upper and upper-middle income women and older women.</a:t>
            </a:r>
          </a:p>
          <a:p>
            <a:r>
              <a:rPr lang="en-US" sz="3200" dirty="0" smtClean="0">
                <a:solidFill>
                  <a:schemeClr val="tx1"/>
                </a:solidFill>
                <a:effectLst>
                  <a:outerShdw blurRad="38100" dist="38100" dir="2700000" algn="tl">
                    <a:srgbClr val="000000">
                      <a:alpha val="43137"/>
                    </a:srgbClr>
                  </a:outerShdw>
                </a:effectLst>
              </a:rPr>
              <a:t>Also involves huge increase in part-time employment.</a:t>
            </a:r>
          </a:p>
          <a:p>
            <a:r>
              <a:rPr lang="en-US" sz="3200" dirty="0" smtClean="0">
                <a:solidFill>
                  <a:schemeClr val="tx1"/>
                </a:solidFill>
                <a:effectLst>
                  <a:outerShdw blurRad="38100" dist="38100" dir="2700000" algn="tl">
                    <a:srgbClr val="000000">
                      <a:alpha val="43137"/>
                    </a:srgbClr>
                  </a:outerShdw>
                </a:effectLst>
              </a:rPr>
              <a:t>Part-timers largely female – but part-time employment is far more common for some groups of women than others.</a:t>
            </a:r>
            <a:endParaRPr lang="en-US" sz="32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475789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1106714"/>
            <a:ext cx="6948714" cy="4031873"/>
          </a:xfrm>
          <a:prstGeom prst="rect">
            <a:avLst/>
          </a:prstGeom>
          <a:noFill/>
        </p:spPr>
        <p:txBody>
          <a:bodyPr wrap="square" rtlCol="0">
            <a:spAutoFit/>
          </a:bodyPr>
          <a:lstStyle/>
          <a:p>
            <a:r>
              <a:rPr lang="en-US" sz="3200" dirty="0" smtClean="0"/>
              <a:t>Large proportions of the non-graduate workforce is in sectors where many jobs are still either heavily female (and traditionally so) or heavily male (and </a:t>
            </a:r>
            <a:r>
              <a:rPr lang="en-US" sz="3200" dirty="0"/>
              <a:t>t</a:t>
            </a:r>
            <a:r>
              <a:rPr lang="en-US" sz="3200" dirty="0" smtClean="0"/>
              <a:t>raditionally so)</a:t>
            </a:r>
            <a:r>
              <a:rPr lang="en-US" sz="3200" dirty="0"/>
              <a:t>.</a:t>
            </a:r>
            <a:endParaRPr lang="en-US" sz="3200" dirty="0" smtClean="0"/>
          </a:p>
          <a:p>
            <a:endParaRPr lang="en-US" sz="3200" dirty="0" smtClean="0"/>
          </a:p>
          <a:p>
            <a:r>
              <a:rPr lang="en-US" sz="3200" dirty="0" smtClean="0"/>
              <a:t>The stronger and larger the welfare state, the more this is true.</a:t>
            </a:r>
            <a:endParaRPr lang="en-US" sz="3200" dirty="0"/>
          </a:p>
        </p:txBody>
      </p:sp>
    </p:spTree>
    <p:extLst>
      <p:ext uri="{BB962C8B-B14F-4D97-AF65-F5344CB8AC3E}">
        <p14:creationId xmlns:p14="http://schemas.microsoft.com/office/powerpoint/2010/main" val="42575932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0714" y="-1080508"/>
            <a:ext cx="9026786" cy="7176508"/>
          </a:xfrm>
          <a:prstGeom prst="rect">
            <a:avLst/>
          </a:prstGeom>
        </p:spPr>
      </p:pic>
    </p:spTree>
    <p:extLst>
      <p:ext uri="{BB962C8B-B14F-4D97-AF65-F5344CB8AC3E}">
        <p14:creationId xmlns:p14="http://schemas.microsoft.com/office/powerpoint/2010/main" val="309901200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This is why there is a ‘pay gap’</a:t>
            </a:r>
            <a:endParaRPr lang="en-US" dirty="0"/>
          </a:p>
        </p:txBody>
      </p:sp>
      <p:sp>
        <p:nvSpPr>
          <p:cNvPr id="3" name="Content Placeholder 2"/>
          <p:cNvSpPr>
            <a:spLocks noGrp="1"/>
          </p:cNvSpPr>
          <p:nvPr>
            <p:ph idx="1"/>
          </p:nvPr>
        </p:nvSpPr>
        <p:spPr/>
        <p:txBody>
          <a:bodyPr>
            <a:normAutofit/>
          </a:bodyPr>
          <a:lstStyle/>
          <a:p>
            <a:r>
              <a:rPr lang="en-US" dirty="0" smtClean="0"/>
              <a:t>Many desirable jobs are not available part-time. This is not, normally, prejudice (and if it were, would be economically self-defeating).</a:t>
            </a:r>
          </a:p>
          <a:p>
            <a:r>
              <a:rPr lang="en-US" dirty="0" smtClean="0"/>
              <a:t>Many part-time jobs are in low-paid sectors</a:t>
            </a:r>
          </a:p>
          <a:p>
            <a:r>
              <a:rPr lang="en-US" dirty="0" smtClean="0"/>
              <a:t>Many part-time workers have had interrupted employment histories</a:t>
            </a:r>
          </a:p>
          <a:p>
            <a:r>
              <a:rPr lang="en-US" dirty="0" smtClean="0"/>
              <a:t>NB AMONG part-time workers, women’s average hourly pay is higher than men’s</a:t>
            </a:r>
            <a:endParaRPr lang="en-US" dirty="0"/>
          </a:p>
        </p:txBody>
      </p:sp>
    </p:spTree>
    <p:extLst>
      <p:ext uri="{BB962C8B-B14F-4D97-AF65-F5344CB8AC3E}">
        <p14:creationId xmlns:p14="http://schemas.microsoft.com/office/powerpoint/2010/main" val="337400209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Childcare and employment</a:t>
            </a:r>
            <a:endParaRPr lang="en-US" sz="3600" dirty="0"/>
          </a:p>
        </p:txBody>
      </p:sp>
      <p:sp>
        <p:nvSpPr>
          <p:cNvPr id="3" name="Content Placeholder 2"/>
          <p:cNvSpPr>
            <a:spLocks noGrp="1"/>
          </p:cNvSpPr>
          <p:nvPr>
            <p:ph idx="1"/>
          </p:nvPr>
        </p:nvSpPr>
        <p:spPr/>
        <p:txBody>
          <a:bodyPr/>
          <a:lstStyle/>
          <a:p>
            <a:r>
              <a:rPr lang="en-US" dirty="0" smtClean="0"/>
              <a:t>Care of small children is intrinsically </a:t>
            </a:r>
            <a:r>
              <a:rPr lang="en-US" dirty="0" err="1" smtClean="0"/>
              <a:t>labour-intensive</a:t>
            </a:r>
            <a:r>
              <a:rPr lang="en-US" dirty="0" smtClean="0"/>
              <a:t> and expensive</a:t>
            </a:r>
          </a:p>
          <a:p>
            <a:r>
              <a:rPr lang="en-US" dirty="0" smtClean="0"/>
              <a:t>Private payments are post-tax</a:t>
            </a:r>
          </a:p>
          <a:p>
            <a:r>
              <a:rPr lang="en-US" dirty="0" smtClean="0"/>
              <a:t>Seen as major barrier to female employment</a:t>
            </a:r>
          </a:p>
          <a:p>
            <a:r>
              <a:rPr lang="en-US" dirty="0" smtClean="0"/>
              <a:t>Vocal demands for more state-supported, and institutional provision</a:t>
            </a:r>
          </a:p>
          <a:p>
            <a:r>
              <a:rPr lang="en-US" dirty="0" smtClean="0"/>
              <a:t>UK has increased spending very rapidly, now second-highest spender in OECD</a:t>
            </a:r>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133439848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smtClean="0"/>
              <a:t>But childcare patterns for UK 3 year olds show limits</a:t>
            </a:r>
            <a:endParaRPr lang="en-US" sz="2800" dirty="0"/>
          </a:p>
        </p:txBody>
      </p:sp>
      <p:pic>
        <p:nvPicPr>
          <p:cNvPr id="4" name="Content Placeholder 3"/>
          <p:cNvPicPr>
            <a:picLocks noGrp="1" noChangeAspect="1"/>
          </p:cNvPicPr>
          <p:nvPr>
            <p:ph idx="1"/>
          </p:nvPr>
        </p:nvPicPr>
        <p:blipFill rotWithShape="1">
          <a:blip r:embed="rId2"/>
          <a:srcRect r="13459"/>
          <a:stretch/>
        </p:blipFill>
        <p:spPr>
          <a:xfrm>
            <a:off x="971536" y="1454519"/>
            <a:ext cx="7107947" cy="4918211"/>
          </a:xfrm>
          <a:prstGeom prst="rect">
            <a:avLst/>
          </a:prstGeom>
        </p:spPr>
      </p:pic>
    </p:spTree>
    <p:extLst>
      <p:ext uri="{BB962C8B-B14F-4D97-AF65-F5344CB8AC3E}">
        <p14:creationId xmlns:p14="http://schemas.microsoft.com/office/powerpoint/2010/main" val="223374797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2181" y="901520"/>
            <a:ext cx="8551567" cy="5116726"/>
          </a:xfrm>
          <a:prstGeom prst="rect">
            <a:avLst/>
          </a:prstGeom>
        </p:spPr>
      </p:pic>
    </p:spTree>
    <p:extLst>
      <p:ext uri="{BB962C8B-B14F-4D97-AF65-F5344CB8AC3E}">
        <p14:creationId xmlns:p14="http://schemas.microsoft.com/office/powerpoint/2010/main" val="382752143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8542"/>
            <a:ext cx="8229600" cy="1143000"/>
          </a:xfrm>
        </p:spPr>
        <p:txBody>
          <a:bodyPr>
            <a:noAutofit/>
          </a:bodyPr>
          <a:lstStyle/>
          <a:p>
            <a:r>
              <a:rPr lang="en-US" sz="4800" dirty="0" smtClean="0"/>
              <a:t>In </a:t>
            </a:r>
            <a:r>
              <a:rPr lang="en-US" sz="4800" dirty="0" smtClean="0"/>
              <a:t>conclusion… a Feminist approach</a:t>
            </a:r>
            <a:endParaRPr lang="en-US" sz="4800" dirty="0"/>
          </a:p>
        </p:txBody>
      </p:sp>
      <p:sp>
        <p:nvSpPr>
          <p:cNvPr id="3" name="Content Placeholder 2"/>
          <p:cNvSpPr>
            <a:spLocks noGrp="1"/>
          </p:cNvSpPr>
          <p:nvPr>
            <p:ph idx="1"/>
          </p:nvPr>
        </p:nvSpPr>
        <p:spPr>
          <a:xfrm>
            <a:off x="457200" y="2105176"/>
            <a:ext cx="8229600" cy="4525963"/>
          </a:xfrm>
        </p:spPr>
        <p:txBody>
          <a:bodyPr>
            <a:normAutofit fontScale="92500" lnSpcReduction="10000"/>
          </a:bodyPr>
          <a:lstStyle/>
          <a:p>
            <a:r>
              <a:rPr lang="en-US" sz="3600" dirty="0" smtClean="0"/>
              <a:t>Today’s self-proclaimed ‘new feminism’ has little to do with today’s </a:t>
            </a:r>
            <a:r>
              <a:rPr lang="en-US" sz="3600" dirty="0" err="1" smtClean="0"/>
              <a:t>labour</a:t>
            </a:r>
            <a:r>
              <a:rPr lang="en-US" sz="3600" dirty="0" smtClean="0"/>
              <a:t> market or today’s society, or with the</a:t>
            </a:r>
            <a:r>
              <a:rPr lang="en-US" sz="3600" dirty="0"/>
              <a:t> </a:t>
            </a:r>
            <a:r>
              <a:rPr lang="en-US" sz="3600" dirty="0" smtClean="0"/>
              <a:t>acute problems faced by many non-privileged </a:t>
            </a:r>
            <a:r>
              <a:rPr lang="en-US" sz="3600" dirty="0" smtClean="0"/>
              <a:t>women.</a:t>
            </a:r>
            <a:endParaRPr lang="en-US" sz="3600" dirty="0" smtClean="0"/>
          </a:p>
          <a:p>
            <a:r>
              <a:rPr lang="en-US" sz="3600" dirty="0" smtClean="0"/>
              <a:t>It has been captured by a combination of highly-paid self-interest and commercial acumen (dressed up as moral outrage): and by a mindset which is that of an individualist, career-oriented </a:t>
            </a:r>
            <a:r>
              <a:rPr lang="en-US" sz="3600" dirty="0" smtClean="0"/>
              <a:t>elite.</a:t>
            </a:r>
            <a:endParaRPr lang="en-US" sz="3600" dirty="0" smtClean="0"/>
          </a:p>
          <a:p>
            <a:endParaRPr lang="en-US" dirty="0"/>
          </a:p>
        </p:txBody>
      </p:sp>
    </p:spTree>
    <p:extLst>
      <p:ext uri="{BB962C8B-B14F-4D97-AF65-F5344CB8AC3E}">
        <p14:creationId xmlns:p14="http://schemas.microsoft.com/office/powerpoint/2010/main" val="6952759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0"/>
            <a:ext cx="9034818" cy="6858000"/>
            <a:chOff x="0" y="0"/>
            <a:chExt cx="9034818" cy="6858000"/>
          </a:xfrm>
        </p:grpSpPr>
        <p:pic>
          <p:nvPicPr>
            <p:cNvPr id="3074" name="Picture 2" descr="C:\Users\AndrewTS\OneDrive\Pictures\Screenshots\2017-10-22.png"/>
            <p:cNvPicPr>
              <a:picLocks noChangeAspect="1" noChangeArrowheads="1"/>
            </p:cNvPicPr>
            <p:nvPr/>
          </p:nvPicPr>
          <p:blipFill rotWithShape="1">
            <a:blip r:embed="rId2">
              <a:extLst>
                <a:ext uri="{28A0092B-C50C-407E-A947-70E740481C1C}">
                  <a14:useLocalDpi xmlns:a14="http://schemas.microsoft.com/office/drawing/2010/main" val="0"/>
                </a:ext>
              </a:extLst>
            </a:blip>
            <a:srcRect l="17274" t="21408" r="16749" b="15718"/>
            <a:stretch/>
          </p:blipFill>
          <p:spPr bwMode="auto">
            <a:xfrm>
              <a:off x="0" y="0"/>
              <a:ext cx="9034818" cy="482678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5979" t="40858" r="31190" b="32276"/>
            <a:stretch/>
          </p:blipFill>
          <p:spPr bwMode="auto">
            <a:xfrm>
              <a:off x="2573216" y="4285396"/>
              <a:ext cx="5607837" cy="2572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4757983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5582"/>
            <a:ext cx="8229600" cy="1143000"/>
          </a:xfrm>
        </p:spPr>
        <p:txBody>
          <a:bodyPr>
            <a:noAutofit/>
          </a:bodyPr>
          <a:lstStyle/>
          <a:p>
            <a:pPr algn="ctr"/>
            <a:r>
              <a:rPr lang="en-US" sz="4400" dirty="0" smtClean="0">
                <a:solidFill>
                  <a:schemeClr val="tx1"/>
                </a:solidFill>
                <a:effectLst>
                  <a:outerShdw blurRad="38100" dist="38100" dir="2700000" algn="tl">
                    <a:srgbClr val="000000">
                      <a:alpha val="43137"/>
                    </a:srgbClr>
                  </a:outerShdw>
                </a:effectLst>
              </a:rPr>
              <a:t>Female </a:t>
            </a:r>
            <a:r>
              <a:rPr lang="en-US" sz="4400" dirty="0" err="1" smtClean="0">
                <a:solidFill>
                  <a:schemeClr val="tx1"/>
                </a:solidFill>
                <a:effectLst>
                  <a:outerShdw blurRad="38100" dist="38100" dir="2700000" algn="tl">
                    <a:srgbClr val="000000">
                      <a:alpha val="43137"/>
                    </a:srgbClr>
                  </a:outerShdw>
                </a:effectLst>
              </a:rPr>
              <a:t>Labour</a:t>
            </a:r>
            <a:r>
              <a:rPr lang="en-US" sz="4400" dirty="0" smtClean="0">
                <a:solidFill>
                  <a:schemeClr val="tx1"/>
                </a:solidFill>
                <a:effectLst>
                  <a:outerShdw blurRad="38100" dist="38100" dir="2700000" algn="tl">
                    <a:srgbClr val="000000">
                      <a:alpha val="43137"/>
                    </a:srgbClr>
                  </a:outerShdw>
                </a:effectLst>
              </a:rPr>
              <a:t> Market Participation</a:t>
            </a:r>
            <a:endParaRPr lang="en-GB" sz="4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480" y="1472230"/>
            <a:ext cx="8686800" cy="5117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09346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808" y="1458581"/>
            <a:ext cx="8375176" cy="5344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a:spLocks noGrp="1"/>
          </p:cNvSpPr>
          <p:nvPr>
            <p:ph type="title"/>
          </p:nvPr>
        </p:nvSpPr>
        <p:spPr>
          <a:xfrm>
            <a:off x="457200" y="315582"/>
            <a:ext cx="8229600" cy="1143000"/>
          </a:xfrm>
        </p:spPr>
        <p:txBody>
          <a:bodyPr>
            <a:noAutofit/>
          </a:bodyPr>
          <a:lstStyle/>
          <a:p>
            <a:pPr algn="ctr"/>
            <a:r>
              <a:rPr lang="en-US" sz="4400" dirty="0" smtClean="0">
                <a:solidFill>
                  <a:schemeClr val="tx1"/>
                </a:solidFill>
                <a:effectLst>
                  <a:outerShdw blurRad="38100" dist="38100" dir="2700000" algn="tl">
                    <a:srgbClr val="000000">
                      <a:alpha val="43137"/>
                    </a:srgbClr>
                  </a:outerShdw>
                </a:effectLst>
              </a:rPr>
              <a:t>Female </a:t>
            </a:r>
            <a:r>
              <a:rPr lang="en-US" sz="4400" dirty="0" err="1" smtClean="0">
                <a:solidFill>
                  <a:schemeClr val="tx1"/>
                </a:solidFill>
                <a:effectLst>
                  <a:outerShdw blurRad="38100" dist="38100" dir="2700000" algn="tl">
                    <a:srgbClr val="000000">
                      <a:alpha val="43137"/>
                    </a:srgbClr>
                  </a:outerShdw>
                </a:effectLst>
              </a:rPr>
              <a:t>Labour</a:t>
            </a:r>
            <a:r>
              <a:rPr lang="en-US" sz="4400" dirty="0" smtClean="0">
                <a:solidFill>
                  <a:schemeClr val="tx1"/>
                </a:solidFill>
                <a:effectLst>
                  <a:outerShdw blurRad="38100" dist="38100" dir="2700000" algn="tl">
                    <a:srgbClr val="000000">
                      <a:alpha val="43137"/>
                    </a:srgbClr>
                  </a:outerShdw>
                </a:effectLst>
              </a:rPr>
              <a:t> Market Participation</a:t>
            </a:r>
            <a:endParaRPr lang="en-GB" sz="4400" dirty="0"/>
          </a:p>
        </p:txBody>
      </p:sp>
    </p:spTree>
    <p:extLst>
      <p:ext uri="{BB962C8B-B14F-4D97-AF65-F5344CB8AC3E}">
        <p14:creationId xmlns:p14="http://schemas.microsoft.com/office/powerpoint/2010/main" val="8032527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104" y="1548097"/>
            <a:ext cx="7554036" cy="5233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a:spLocks noGrp="1"/>
          </p:cNvSpPr>
          <p:nvPr>
            <p:ph type="title"/>
          </p:nvPr>
        </p:nvSpPr>
        <p:spPr>
          <a:xfrm>
            <a:off x="457200" y="315582"/>
            <a:ext cx="8229600" cy="1143000"/>
          </a:xfrm>
        </p:spPr>
        <p:txBody>
          <a:bodyPr>
            <a:noAutofit/>
          </a:bodyPr>
          <a:lstStyle/>
          <a:p>
            <a:pPr algn="ctr"/>
            <a:r>
              <a:rPr lang="en-US" sz="4400" dirty="0" smtClean="0">
                <a:solidFill>
                  <a:schemeClr val="tx1"/>
                </a:solidFill>
                <a:effectLst>
                  <a:outerShdw blurRad="38100" dist="38100" dir="2700000" algn="tl">
                    <a:srgbClr val="000000">
                      <a:alpha val="43137"/>
                    </a:srgbClr>
                  </a:outerShdw>
                </a:effectLst>
              </a:rPr>
              <a:t>Male/Female Full-time and Part-time Employment Shift</a:t>
            </a:r>
            <a:endParaRPr lang="en-GB" sz="4400" dirty="0"/>
          </a:p>
        </p:txBody>
      </p:sp>
    </p:spTree>
    <p:extLst>
      <p:ext uri="{BB962C8B-B14F-4D97-AF65-F5344CB8AC3E}">
        <p14:creationId xmlns:p14="http://schemas.microsoft.com/office/powerpoint/2010/main" val="11121571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9053" y="1096584"/>
            <a:ext cx="4956839" cy="57260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txBox="1">
            <a:spLocks/>
          </p:cNvSpPr>
          <p:nvPr/>
        </p:nvSpPr>
        <p:spPr>
          <a:xfrm>
            <a:off x="457200" y="220046"/>
            <a:ext cx="8229600" cy="1143000"/>
          </a:xfrm>
          <a:prstGeom prst="rect">
            <a:avLst/>
          </a:prstGeom>
        </p:spPr>
        <p:txBody>
          <a:bodyPr>
            <a:noAutofit/>
          </a:bodyPr>
          <a:lst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a:lstStyle>
          <a:p>
            <a:pPr algn="ctr"/>
            <a:r>
              <a:rPr lang="en-US" sz="4400" dirty="0" smtClean="0">
                <a:solidFill>
                  <a:schemeClr val="tx1"/>
                </a:solidFill>
                <a:effectLst>
                  <a:outerShdw blurRad="38100" dist="38100" dir="2700000" algn="tl">
                    <a:srgbClr val="000000">
                      <a:alpha val="43137"/>
                    </a:srgbClr>
                  </a:outerShdw>
                </a:effectLst>
              </a:rPr>
              <a:t>Part-time Employment Shift</a:t>
            </a:r>
            <a:endParaRPr lang="en-GB" sz="4400" dirty="0"/>
          </a:p>
        </p:txBody>
      </p:sp>
    </p:spTree>
    <p:extLst>
      <p:ext uri="{BB962C8B-B14F-4D97-AF65-F5344CB8AC3E}">
        <p14:creationId xmlns:p14="http://schemas.microsoft.com/office/powerpoint/2010/main" val="3802533110"/>
      </p:ext>
    </p:extLst>
  </p:cSld>
  <p:clrMapOvr>
    <a:masterClrMapping/>
  </p:clrMapOvr>
  <p:timing>
    <p:tnLst>
      <p:par>
        <p:cTn id="1" dur="indefinite" restart="never" nodeType="tmRoot"/>
      </p:par>
    </p:tnLst>
  </p:timing>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Thatch</Template>
  <TotalTime>2680</TotalTime>
  <Words>995</Words>
  <Application>Microsoft Office PowerPoint</Application>
  <PresentationFormat>On-screen Show (4:3)</PresentationFormat>
  <Paragraphs>129</Paragraphs>
  <Slides>46</Slides>
  <Notes>1</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Thatch</vt:lpstr>
      <vt:lpstr>Changing Families and Female Participation in the Labour Market</vt:lpstr>
      <vt:lpstr>Today it makes no more sense to talk about ‘women’s interests’ as an important, shared concept than it does to talk about ‘men’s interests’.  Three huge social changes have made the idea obsolete at best, and all too often perverse and harmful</vt:lpstr>
      <vt:lpstr>Major Social Changes…</vt:lpstr>
      <vt:lpstr>The new labour market:  Changing Female Participation</vt:lpstr>
      <vt:lpstr>PowerPoint Presentation</vt:lpstr>
      <vt:lpstr>Female Labour Market Participation</vt:lpstr>
      <vt:lpstr>Female Labour Market Participation</vt:lpstr>
      <vt:lpstr>Male/Female Full-time and Part-time Employment Shift</vt:lpstr>
      <vt:lpstr>PowerPoint Presentation</vt:lpstr>
      <vt:lpstr>PowerPoint Presentation</vt:lpstr>
      <vt:lpstr>PowerPoint Presentation</vt:lpstr>
      <vt:lpstr>PowerPoint Presentation</vt:lpstr>
      <vt:lpstr>PowerPoint Presentation</vt:lpstr>
      <vt:lpstr>An International Assessment</vt:lpstr>
      <vt:lpstr>The single most important change?</vt:lpstr>
      <vt:lpstr>This change came early in the US, somewhat later in Western Europe</vt:lpstr>
      <vt:lpstr>PowerPoint Presentation</vt:lpstr>
      <vt:lpstr>PowerPoint Presentation</vt:lpstr>
      <vt:lpstr>CHANGING FAMILY STRUCTURES</vt:lpstr>
      <vt:lpstr>MARRIAGE PATTERNS</vt:lpstr>
      <vt:lpstr>Changes In Marriage Trends</vt:lpstr>
      <vt:lpstr>Changes In Marriage Trends</vt:lpstr>
      <vt:lpstr>Changes In Marriage Trends</vt:lpstr>
      <vt:lpstr>CHILD-BEARING PATTERNS</vt:lpstr>
      <vt:lpstr>PowerPoint Presentation</vt:lpstr>
      <vt:lpstr>Average Family Size</vt:lpstr>
      <vt:lpstr>Decrease in family size is universal</vt:lpstr>
      <vt:lpstr>MAJOR DIFFERENCES BETWEEN MORE AND LESS EDUCATED </vt:lpstr>
      <vt:lpstr>INTER-GENERATIONAL LINKS</vt:lpstr>
      <vt:lpstr>The death of sisterhood</vt:lpstr>
      <vt:lpstr>PowerPoint Presentation</vt:lpstr>
      <vt:lpstr>Male and female jobs: UK 1930</vt:lpstr>
      <vt:lpstr>Male and female jobs UK 1999</vt:lpstr>
      <vt:lpstr>PowerPoint Presentation</vt:lpstr>
      <vt:lpstr>For the top 15% of jobs, taken overall, gender equality has arrived</vt:lpstr>
      <vt:lpstr>Work patterns differ by education more than by gender (and for childless graduates they don’t differ by gender at all)</vt:lpstr>
      <vt:lpstr>Huge growth internationally in female part-timers</vt:lpstr>
      <vt:lpstr>But not all women…</vt:lpstr>
      <vt:lpstr>Diverging lifestyles</vt:lpstr>
      <vt:lpstr>PowerPoint Presentation</vt:lpstr>
      <vt:lpstr>PowerPoint Presentation</vt:lpstr>
      <vt:lpstr>This is why there is a ‘pay gap’</vt:lpstr>
      <vt:lpstr>Childcare and employment</vt:lpstr>
      <vt:lpstr>But childcare patterns for UK 3 year olds show limits</vt:lpstr>
      <vt:lpstr>PowerPoint Presentation</vt:lpstr>
      <vt:lpstr>In conclusion… a Feminist approach</vt:lpstr>
    </vt:vector>
  </TitlesOfParts>
  <Company>ioe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Alison Wolf</dc:creator>
  <cp:lastModifiedBy>Andrew Triganza Scott</cp:lastModifiedBy>
  <cp:revision>111</cp:revision>
  <dcterms:created xsi:type="dcterms:W3CDTF">2015-01-14T12:06:34Z</dcterms:created>
  <dcterms:modified xsi:type="dcterms:W3CDTF">2017-10-23T08:53:23Z</dcterms:modified>
</cp:coreProperties>
</file>