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1"/>
    <p:sldMasterId id="2147483937" r:id="rId2"/>
  </p:sldMasterIdLst>
  <p:notesMasterIdLst>
    <p:notesMasterId r:id="rId24"/>
  </p:notesMasterIdLst>
  <p:handoutMasterIdLst>
    <p:handoutMasterId r:id="rId25"/>
  </p:handoutMasterIdLst>
  <p:sldIdLst>
    <p:sldId id="473" r:id="rId3"/>
    <p:sldId id="349" r:id="rId4"/>
    <p:sldId id="410" r:id="rId5"/>
    <p:sldId id="412" r:id="rId6"/>
    <p:sldId id="495" r:id="rId7"/>
    <p:sldId id="451" r:id="rId8"/>
    <p:sldId id="465" r:id="rId9"/>
    <p:sldId id="422" r:id="rId10"/>
    <p:sldId id="464" r:id="rId11"/>
    <p:sldId id="455" r:id="rId12"/>
    <p:sldId id="474" r:id="rId13"/>
    <p:sldId id="496" r:id="rId14"/>
    <p:sldId id="499" r:id="rId15"/>
    <p:sldId id="498" r:id="rId16"/>
    <p:sldId id="500" r:id="rId17"/>
    <p:sldId id="501" r:id="rId18"/>
    <p:sldId id="504" r:id="rId19"/>
    <p:sldId id="505" r:id="rId20"/>
    <p:sldId id="506" r:id="rId21"/>
    <p:sldId id="502" r:id="rId22"/>
    <p:sldId id="423" r:id="rId23"/>
  </p:sldIdLst>
  <p:sldSz cx="9144000" cy="6858000" type="screen4x3"/>
  <p:notesSz cx="6797675" cy="9926638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6600"/>
    <a:srgbClr val="FFFF00"/>
    <a:srgbClr val="DEA900"/>
    <a:srgbClr val="D2CB6C"/>
    <a:srgbClr val="424D04"/>
    <a:srgbClr val="657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3" autoAdjust="0"/>
    <p:restoredTop sz="63711" autoAdjust="0"/>
  </p:normalViewPr>
  <p:slideViewPr>
    <p:cSldViewPr>
      <p:cViewPr>
        <p:scale>
          <a:sx n="86" d="100"/>
          <a:sy n="8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302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C0F5-C2C5-4356-83DF-0797BCED9832}" type="datetimeFigureOut">
              <a:rPr lang="en-GB" smtClean="0"/>
              <a:pPr/>
              <a:t>23/02/2018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4AA9B-BA17-40FC-8394-7FAB5A186F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64FFF-6B40-4CEB-8C80-F2DBCA7ECB0C}" type="datetimeFigureOut">
              <a:rPr lang="en-GB" smtClean="0"/>
              <a:pPr/>
              <a:t>23/02/2018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3B88B-4D30-4B31-967D-5189AF4DEF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35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33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7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73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759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86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15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285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697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07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29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2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57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73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1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569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8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2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2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54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2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B88B-4D30-4B31-967D-5189AF4DEFD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5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244080"/>
          </a:xfrm>
        </p:spPr>
        <p:txBody>
          <a:bodyPr anchor="b"/>
          <a:lstStyle>
            <a:lvl1pPr>
              <a:defRPr sz="6600"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2906-0476-4D72-A71E-49336CFE5C26}" type="datetime1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3880" y="6381328"/>
            <a:ext cx="548640" cy="396240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CAST-Main-p-CMYK.jpg"/>
          <p:cNvPicPr/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781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E7A8-C934-4584-A377-A8F2C4755A7D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1CDA-14A4-48B0-9555-7C72EF643527}" type="datetime1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E198-40D1-4BD1-BE36-0229C8F9F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345D-450F-4196-BF7B-05807FD93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8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E198-40D1-4BD1-BE36-0229C8F9F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345D-450F-4196-BF7B-05807FD93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E198-40D1-4BD1-BE36-0229C8F9F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345D-450F-4196-BF7B-05807FD93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40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E198-40D1-4BD1-BE36-0229C8F9F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345D-450F-4196-BF7B-05807FD93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44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E198-40D1-4BD1-BE36-0229C8F9F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345D-450F-4196-BF7B-05807FD93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3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E198-40D1-4BD1-BE36-0229C8F9F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345D-450F-4196-BF7B-05807FD93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9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E198-40D1-4BD1-BE36-0229C8F9F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345D-450F-4196-BF7B-05807FD93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56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E198-40D1-4BD1-BE36-0229C8F9F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345D-450F-4196-BF7B-05807FD93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2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969696" cy="7200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208912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018E-F49A-49E4-87C2-CFAF480D801F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92240"/>
            <a:ext cx="2367281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4706" y="6381328"/>
            <a:ext cx="360040" cy="396240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CAST-Main-p-CMYK.jpg"/>
          <p:cNvPicPr/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9320"/>
            <a:ext cx="1671115" cy="4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E198-40D1-4BD1-BE36-0229C8F9F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345D-450F-4196-BF7B-05807FD93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78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E198-40D1-4BD1-BE36-0229C8F9F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345D-450F-4196-BF7B-05807FD93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53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E198-40D1-4BD1-BE36-0229C8F9F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345D-450F-4196-BF7B-05807FD93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9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929C-936C-4895-933B-F9411D994373}" type="datetime1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CE07-2C56-48F1-9D39-B149D01319A2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8E55-C682-4D8D-BEB9-B7DE3AAD16C8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9D2C-A4BB-49B0-8C17-FB05382496F9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0836-66F1-4FFE-B52B-32E4B19B4D8A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DDD-4A9A-4148-852F-D79E059A4554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02F4-A09B-4679-9B8F-0C9349FA0A24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CAST-Main-p-CMYK.jpg"/>
          <p:cNvPicPr/>
          <p:nvPr userDrawn="1"/>
        </p:nvPicPr>
        <p:blipFill rotWithShape="1">
          <a:blip r:embed="rId1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73" b="26701"/>
          <a:stretch/>
        </p:blipFill>
        <p:spPr bwMode="auto">
          <a:xfrm rot="5400000">
            <a:off x="5233505" y="3432158"/>
            <a:ext cx="7367454" cy="52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3880" y="630932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04" y="6463923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81" y="649224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1633E747-A0B4-4B96-B42E-5035915D1954}" type="datetime1">
              <a:rPr lang="en-US" smtClean="0"/>
              <a:pPr/>
              <a:t>2/23/2018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 spd="med">
    <p:strips dir="l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2E198-40D1-4BD1-BE36-0229C8F9F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345D-450F-4196-BF7B-05807FD93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6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flask@mcast.edu.m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01824" y="5458544"/>
            <a:ext cx="7126560" cy="1066800"/>
          </a:xfrm>
        </p:spPr>
        <p:txBody>
          <a:bodyPr>
            <a:normAutofit/>
          </a:bodyPr>
          <a:lstStyle/>
          <a:p>
            <a:pPr algn="r"/>
            <a:r>
              <a:rPr lang="en-GB" sz="2400" b="1" dirty="0" smtClean="0"/>
              <a:t>Eric Flask</a:t>
            </a:r>
          </a:p>
          <a:p>
            <a:pPr algn="r"/>
            <a:r>
              <a:rPr lang="en-GB" sz="1600" dirty="0" smtClean="0"/>
              <a:t>Director, Innovation &amp; Entrepreneurship</a:t>
            </a:r>
          </a:p>
          <a:p>
            <a:pPr algn="r"/>
            <a:r>
              <a:rPr lang="en-GB" sz="1600" i="1" dirty="0" smtClean="0">
                <a:latin typeface="Arial Narrow" panose="020B0606020202030204" pitchFamily="34" charset="0"/>
              </a:rPr>
              <a:t>October 2017</a:t>
            </a:r>
            <a:endParaRPr lang="en-GB" sz="1600" i="1" dirty="0">
              <a:latin typeface="Arial Narrow" panose="020B0606020202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905001"/>
            <a:ext cx="8208912" cy="2244080"/>
          </a:xfrm>
        </p:spPr>
        <p:txBody>
          <a:bodyPr/>
          <a:lstStyle/>
          <a:p>
            <a:pPr algn="r"/>
            <a:r>
              <a:rPr lang="en-GB" sz="4000" b="1" dirty="0"/>
              <a:t>MCAST Entrepreneurship Strategy </a:t>
            </a:r>
            <a:r>
              <a:rPr lang="en-GB" sz="3650" i="1" dirty="0" smtClean="0"/>
              <a:t>Fostering Entrepreneurial Mindsets</a:t>
            </a:r>
            <a:r>
              <a:rPr lang="en-GB" sz="3650" dirty="0" smtClean="0"/>
              <a:t/>
            </a:r>
            <a:br>
              <a:rPr lang="en-GB" sz="3650" dirty="0" smtClean="0"/>
            </a:br>
            <a:r>
              <a:rPr lang="en-GB" sz="3200" b="1" dirty="0" smtClean="0"/>
              <a:t>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692258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384722" y="980728"/>
            <a:ext cx="5123381" cy="489654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Entrepreneurship Curriculum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55575" y="1694186"/>
            <a:ext cx="1944216" cy="10147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 smtClean="0">
                <a:effectLst/>
                <a:latin typeface="Arial Narrow" pitchFamily="34" charset="0"/>
                <a:ea typeface="Calibri"/>
                <a:cs typeface="Times New Roman"/>
              </a:rPr>
              <a:t>Stage </a:t>
            </a:r>
            <a:r>
              <a:rPr lang="en-GB" sz="1600" dirty="0">
                <a:effectLst/>
                <a:latin typeface="Arial Narrow" pitchFamily="34" charset="0"/>
                <a:ea typeface="Calibri"/>
                <a:cs typeface="Times New Roman"/>
              </a:rPr>
              <a:t>3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latin typeface="Arial Narrow" pitchFamily="34" charset="0"/>
                <a:ea typeface="Calibri"/>
                <a:cs typeface="Times New Roman"/>
              </a:rPr>
              <a:t>University College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i="1" dirty="0">
                <a:latin typeface="Arial Narrow" pitchFamily="34" charset="0"/>
                <a:ea typeface="Calibri"/>
                <a:cs typeface="Times New Roman"/>
              </a:rPr>
              <a:t>Level 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87823" y="1700808"/>
            <a:ext cx="3297367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Instilling a Spirit of Enterprise, Creativity and </a:t>
            </a:r>
            <a:r>
              <a:rPr lang="en-GB" i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Innovation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i="1" dirty="0" smtClean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Business Plan, Prototype &amp; Sales Pitch</a:t>
            </a:r>
            <a:endParaRPr lang="en-GB" sz="1600" dirty="0">
              <a:effectLst/>
              <a:ea typeface="Calibri"/>
              <a:cs typeface="Times New Roman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7543" y="3189594"/>
            <a:ext cx="1944216" cy="959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 smtClean="0">
                <a:effectLst/>
                <a:latin typeface="Arial Narrow" pitchFamily="34" charset="0"/>
                <a:ea typeface="Calibri"/>
                <a:cs typeface="Times New Roman"/>
              </a:rPr>
              <a:t>Stage </a:t>
            </a:r>
            <a:r>
              <a:rPr lang="en-GB" sz="1600" dirty="0">
                <a:effectLst/>
                <a:latin typeface="Arial Narrow" pitchFamily="34" charset="0"/>
                <a:ea typeface="Calibri"/>
                <a:cs typeface="Times New Roman"/>
              </a:rPr>
              <a:t>2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latin typeface="Arial Narrow" pitchFamily="34" charset="0"/>
                <a:ea typeface="Calibri"/>
                <a:cs typeface="Times New Roman"/>
              </a:rPr>
              <a:t>Technical College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i="1" dirty="0">
                <a:latin typeface="Arial Narrow" pitchFamily="34" charset="0"/>
                <a:ea typeface="Calibri"/>
                <a:cs typeface="Times New Roman"/>
              </a:rPr>
              <a:t>Level </a:t>
            </a:r>
            <a:r>
              <a:rPr lang="en-GB" sz="1400" i="1" dirty="0" smtClean="0">
                <a:latin typeface="Arial Narrow" pitchFamily="34" charset="0"/>
                <a:ea typeface="Calibri"/>
                <a:cs typeface="Times New Roman"/>
              </a:rPr>
              <a:t>4</a:t>
            </a:r>
            <a:endParaRPr lang="en-GB" sz="1400" i="1" dirty="0"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87824" y="3129174"/>
            <a:ext cx="3312368" cy="10199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Developing a Business </a:t>
            </a:r>
            <a:r>
              <a:rPr lang="en-GB" i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Idea</a:t>
            </a:r>
            <a:r>
              <a:rPr lang="en-GB" sz="1600" i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/>
            </a:r>
            <a:br>
              <a:rPr lang="en-GB" sz="1600" i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</a:br>
            <a:r>
              <a:rPr lang="en-GB" sz="1600" i="1" dirty="0" smtClean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Business Proposal </a:t>
            </a:r>
            <a:endParaRPr lang="en-GB" sz="1600" i="1" dirty="0">
              <a:solidFill>
                <a:srgbClr val="000000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79511" y="4639686"/>
            <a:ext cx="1944216" cy="10215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 smtClean="0">
                <a:effectLst/>
                <a:latin typeface="Arial Narrow" pitchFamily="34" charset="0"/>
                <a:ea typeface="Calibri"/>
                <a:cs typeface="Times New Roman"/>
              </a:rPr>
              <a:t>Stage </a:t>
            </a:r>
            <a:r>
              <a:rPr lang="en-GB" sz="1600" dirty="0">
                <a:effectLst/>
                <a:latin typeface="Arial Narrow" pitchFamily="34" charset="0"/>
                <a:ea typeface="Calibri"/>
                <a:cs typeface="Times New Roman"/>
              </a:rPr>
              <a:t>1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latin typeface="Arial Narrow" pitchFamily="34" charset="0"/>
                <a:ea typeface="Calibri"/>
                <a:cs typeface="Times New Roman"/>
              </a:rPr>
              <a:t>Foundation College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i="1" dirty="0">
                <a:effectLst/>
                <a:latin typeface="Arial Narrow" pitchFamily="34" charset="0"/>
                <a:ea typeface="Calibri"/>
                <a:cs typeface="Times New Roman"/>
              </a:rPr>
              <a:t>Levels 1, 2 and 3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effectLst/>
                <a:latin typeface="Arial Narrow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87824" y="4609476"/>
            <a:ext cx="3312368" cy="1051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i="1" dirty="0" smtClean="0">
                <a:solidFill>
                  <a:srgbClr val="000000"/>
                </a:solidFill>
                <a:ea typeface="Calibri"/>
                <a:cs typeface="Times New Roman"/>
              </a:rPr>
              <a:t>Personal Qualities and Values</a:t>
            </a:r>
          </a:p>
          <a:p>
            <a:pPr algn="ctr">
              <a:spcAft>
                <a:spcPts val="0"/>
              </a:spcAft>
            </a:pPr>
            <a:r>
              <a:rPr lang="en-GB" sz="1600" i="1" dirty="0" smtClean="0">
                <a:solidFill>
                  <a:srgbClr val="000000"/>
                </a:solidFill>
                <a:ea typeface="Calibri"/>
                <a:cs typeface="Times New Roman"/>
              </a:rPr>
              <a:t>Interpersonal Skills</a:t>
            </a:r>
          </a:p>
          <a:p>
            <a:pPr algn="ctr">
              <a:spcAft>
                <a:spcPts val="0"/>
              </a:spcAft>
            </a:pPr>
            <a:r>
              <a:rPr lang="en-GB" sz="1600" i="1" dirty="0" smtClean="0">
                <a:solidFill>
                  <a:srgbClr val="000000"/>
                </a:solidFill>
                <a:ea typeface="Calibri"/>
                <a:cs typeface="Times New Roman"/>
              </a:rPr>
              <a:t>Cognitive Skills</a:t>
            </a:r>
          </a:p>
          <a:p>
            <a:pPr algn="ctr">
              <a:spcAft>
                <a:spcPts val="0"/>
              </a:spcAft>
            </a:pPr>
            <a:r>
              <a:rPr lang="en-GB" sz="1600" i="1" dirty="0" smtClean="0">
                <a:solidFill>
                  <a:srgbClr val="000000"/>
                </a:solidFill>
                <a:ea typeface="Calibri"/>
                <a:cs typeface="Times New Roman"/>
              </a:rPr>
              <a:t>Practical Skills</a:t>
            </a:r>
            <a:endParaRPr lang="en-GB" sz="1600" dirty="0"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2200" y="1700808"/>
            <a:ext cx="2304256" cy="1008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 Narrow" pitchFamily="34" charset="0"/>
              </a:rPr>
              <a:t> Cross Institute Teams</a:t>
            </a:r>
          </a:p>
          <a:p>
            <a:pPr>
              <a:buFont typeface="Arial" pitchFamily="34" charset="0"/>
              <a:buChar char="•"/>
            </a:pPr>
            <a:r>
              <a:rPr lang="en-GB" sz="1600" i="1" dirty="0" smtClean="0">
                <a:solidFill>
                  <a:schemeClr val="tx1"/>
                </a:solidFill>
                <a:latin typeface="Arial Narrow" pitchFamily="34" charset="0"/>
              </a:rPr>
              <a:t>Taught Component</a:t>
            </a:r>
          </a:p>
          <a:p>
            <a:pPr>
              <a:buFont typeface="Arial" pitchFamily="34" charset="0"/>
              <a:buChar char="•"/>
            </a:pPr>
            <a:r>
              <a:rPr lang="en-GB" sz="1600" i="1" dirty="0" smtClean="0">
                <a:solidFill>
                  <a:schemeClr val="tx1"/>
                </a:solidFill>
                <a:latin typeface="Arial Narrow" pitchFamily="34" charset="0"/>
              </a:rPr>
              <a:t> Workshops</a:t>
            </a:r>
          </a:p>
          <a:p>
            <a:pPr>
              <a:buFont typeface="Arial" pitchFamily="34" charset="0"/>
              <a:buChar char="•"/>
            </a:pPr>
            <a:r>
              <a:rPr lang="en-GB" sz="1600" i="1" dirty="0" smtClean="0">
                <a:solidFill>
                  <a:schemeClr val="tx1"/>
                </a:solidFill>
                <a:latin typeface="Arial Narrow" pitchFamily="34" charset="0"/>
              </a:rPr>
              <a:t> Mentoring</a:t>
            </a:r>
            <a:endParaRPr lang="en-GB" sz="16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72200" y="3140968"/>
            <a:ext cx="2304256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bg1"/>
                </a:solidFill>
                <a:latin typeface="Arial Narrow" pitchFamily="34" charset="0"/>
              </a:rPr>
              <a:t>Entrepreneurial Experience from Idea Generation and Validation to Business Proposal </a:t>
            </a:r>
            <a:endParaRPr lang="en-GB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72200" y="4581128"/>
            <a:ext cx="2304256" cy="108012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bg1"/>
                </a:solidFill>
                <a:latin typeface="Arial Narrow" pitchFamily="34" charset="0"/>
              </a:rPr>
              <a:t>Awareness Raising through Seminars and Workshops</a:t>
            </a:r>
            <a:endParaRPr lang="en-GB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7723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2" grpId="0" animBg="1"/>
      <p:bldP spid="1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969696" cy="720080"/>
          </a:xfrm>
        </p:spPr>
        <p:txBody>
          <a:bodyPr/>
          <a:lstStyle/>
          <a:p>
            <a:r>
              <a:rPr lang="en-GB" sz="3200" dirty="0" smtClean="0"/>
              <a:t>The MCAST Entrepreneurship Centre (MEC)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5390228" y="2570340"/>
            <a:ext cx="2062092" cy="9402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 smtClean="0"/>
              <a:t>Mentoring</a:t>
            </a:r>
            <a:endParaRPr lang="en-GB" sz="2400" b="1" cap="small" dirty="0"/>
          </a:p>
        </p:txBody>
      </p:sp>
      <p:sp>
        <p:nvSpPr>
          <p:cNvPr id="17" name="Rounded Rectangle 16"/>
          <p:cNvSpPr/>
          <p:nvPr/>
        </p:nvSpPr>
        <p:spPr>
          <a:xfrm>
            <a:off x="815909" y="2570340"/>
            <a:ext cx="2099907" cy="9146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 smtClean="0"/>
              <a:t>Experiential Learning</a:t>
            </a:r>
            <a:endParaRPr lang="en-GB" sz="2400" b="1" cap="small" dirty="0"/>
          </a:p>
        </p:txBody>
      </p:sp>
      <p:sp>
        <p:nvSpPr>
          <p:cNvPr id="18" name="Rounded Rectangle 17"/>
          <p:cNvSpPr/>
          <p:nvPr/>
        </p:nvSpPr>
        <p:spPr>
          <a:xfrm>
            <a:off x="1854774" y="1192650"/>
            <a:ext cx="2062092" cy="9402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/>
              <a:t>Physical </a:t>
            </a:r>
            <a:r>
              <a:rPr lang="en-GB" sz="2400" b="1" cap="small" dirty="0" smtClean="0"/>
              <a:t>Location</a:t>
            </a:r>
            <a:endParaRPr lang="en-GB" sz="2400" b="1" cap="small" dirty="0"/>
          </a:p>
        </p:txBody>
      </p:sp>
      <p:sp>
        <p:nvSpPr>
          <p:cNvPr id="19" name="Rounded Rectangle 18"/>
          <p:cNvSpPr/>
          <p:nvPr/>
        </p:nvSpPr>
        <p:spPr>
          <a:xfrm>
            <a:off x="5390228" y="3939827"/>
            <a:ext cx="2062092" cy="9402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 smtClean="0"/>
              <a:t>Expert Advice</a:t>
            </a:r>
            <a:endParaRPr lang="en-GB" sz="2400" b="1" cap="small" dirty="0"/>
          </a:p>
        </p:txBody>
      </p:sp>
      <p:sp>
        <p:nvSpPr>
          <p:cNvPr id="20" name="Rounded Rectangle 19"/>
          <p:cNvSpPr/>
          <p:nvPr/>
        </p:nvSpPr>
        <p:spPr>
          <a:xfrm>
            <a:off x="4337734" y="5297106"/>
            <a:ext cx="2062092" cy="9402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 smtClean="0"/>
              <a:t>Equity Empowerment</a:t>
            </a:r>
            <a:endParaRPr lang="en-GB" sz="2400" b="1" cap="small" dirty="0"/>
          </a:p>
        </p:txBody>
      </p:sp>
      <p:sp>
        <p:nvSpPr>
          <p:cNvPr id="21" name="Rounded Rectangle 20"/>
          <p:cNvSpPr/>
          <p:nvPr/>
        </p:nvSpPr>
        <p:spPr>
          <a:xfrm>
            <a:off x="815909" y="3976547"/>
            <a:ext cx="2099907" cy="9146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 smtClean="0"/>
              <a:t>Networking </a:t>
            </a:r>
            <a:endParaRPr lang="en-GB" sz="2400" b="1" cap="small" dirty="0"/>
          </a:p>
        </p:txBody>
      </p:sp>
      <p:sp>
        <p:nvSpPr>
          <p:cNvPr id="22" name="Rounded Rectangle 21"/>
          <p:cNvSpPr/>
          <p:nvPr/>
        </p:nvSpPr>
        <p:spPr>
          <a:xfrm>
            <a:off x="1854774" y="5282480"/>
            <a:ext cx="2099907" cy="9146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 smtClean="0"/>
              <a:t>Experience Exchange</a:t>
            </a:r>
            <a:endParaRPr lang="en-GB" sz="2400" b="1" cap="small" dirty="0"/>
          </a:p>
        </p:txBody>
      </p:sp>
      <p:sp>
        <p:nvSpPr>
          <p:cNvPr id="23" name="Rounded Rectangle 22"/>
          <p:cNvSpPr/>
          <p:nvPr/>
        </p:nvSpPr>
        <p:spPr>
          <a:xfrm>
            <a:off x="4338656" y="1192650"/>
            <a:ext cx="2062092" cy="9402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/>
              <a:t>Education &amp; Training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ME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1872208" cy="2107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22506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7969696" cy="720080"/>
          </a:xfrm>
        </p:spPr>
        <p:txBody>
          <a:bodyPr/>
          <a:lstStyle/>
          <a:p>
            <a:r>
              <a:rPr lang="en-GB" dirty="0" smtClean="0"/>
              <a:t>Entrepreneurship Curriculum</a:t>
            </a:r>
            <a:br>
              <a:rPr lang="en-GB" dirty="0" smtClean="0"/>
            </a:br>
            <a:r>
              <a:rPr lang="en-GB" sz="1800" dirty="0" smtClean="0">
                <a:latin typeface="Arial Narrow" pitchFamily="34" charset="0"/>
              </a:rPr>
              <a:t>University College</a:t>
            </a:r>
            <a:endParaRPr lang="en-GB" sz="1800" dirty="0">
              <a:latin typeface="Arial Narrow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5496" y="836712"/>
          <a:ext cx="9073008" cy="5692760"/>
        </p:xfrm>
        <a:graphic>
          <a:graphicData uri="http://schemas.openxmlformats.org/drawingml/2006/table">
            <a:tbl>
              <a:tblPr/>
              <a:tblGrid>
                <a:gridCol w="3086693"/>
                <a:gridCol w="141531"/>
                <a:gridCol w="2690252"/>
                <a:gridCol w="141531"/>
                <a:gridCol w="3013001"/>
              </a:tblGrid>
              <a:tr h="10801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3" marR="47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3" marR="470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3" marR="470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5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The Business Canvas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Core </a:t>
                      </a:r>
                      <a:r>
                        <a:rPr lang="en-GB" sz="1600" i="1" dirty="0" smtClean="0">
                          <a:latin typeface="Calibri"/>
                          <a:ea typeface="Calibri"/>
                          <a:cs typeface="Times New Roman"/>
                        </a:rPr>
                        <a:t>Entrepreneurship Theory </a:t>
                      </a: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and Understanding </a:t>
                      </a:r>
                      <a:endParaRPr lang="en-GB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Basic understanding of the core </a:t>
                      </a:r>
                      <a:r>
                        <a:rPr lang="en-GB" sz="1600" i="1" dirty="0" smtClean="0">
                          <a:latin typeface="Calibri"/>
                          <a:ea typeface="Calibri"/>
                          <a:cs typeface="Times New Roman"/>
                        </a:rPr>
                        <a:t>theories.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Main delivery through Lectures</a:t>
                      </a: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Formulation </a:t>
                      </a:r>
                      <a:r>
                        <a:rPr lang="en-GB" sz="1600" i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of a Business Plan Structure</a:t>
                      </a: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Creation of a Business Canvas.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3" marR="47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The Business Design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Application of Business Tools and Business Enterprise </a:t>
                      </a:r>
                      <a:r>
                        <a:rPr lang="en-GB" sz="1600" i="1" dirty="0" smtClean="0">
                          <a:latin typeface="Calibri"/>
                          <a:ea typeface="Calibri"/>
                          <a:cs typeface="Times New Roman"/>
                        </a:rPr>
                        <a:t>Creation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Taking the business plan Structure up a notch</a:t>
                      </a:r>
                      <a:r>
                        <a:rPr lang="en-GB" sz="1600" i="1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dirty="0" smtClean="0">
                          <a:latin typeface="Calibri"/>
                          <a:ea typeface="Calibri"/>
                          <a:cs typeface="Times New Roman"/>
                        </a:rPr>
                        <a:t> Main </a:t>
                      </a: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Delivery through Workshops, Seminars and Talks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dirty="0" smtClean="0">
                          <a:latin typeface="Calibri"/>
                          <a:ea typeface="Calibri"/>
                          <a:cs typeface="Times New Roman"/>
                        </a:rPr>
                        <a:t>Formulation </a:t>
                      </a: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of a detailed business plan.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Basic cross-institute collaboration.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Design of a conceptual model of the proposed product / service</a:t>
                      </a:r>
                      <a:r>
                        <a:rPr lang="en-GB" sz="1600" i="1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3" marR="47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The Business Implementation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Production and </a:t>
                      </a:r>
                      <a:r>
                        <a:rPr lang="en-GB" sz="1600" i="1" dirty="0" err="1">
                          <a:latin typeface="Calibri"/>
                          <a:ea typeface="Calibri"/>
                          <a:cs typeface="Times New Roman"/>
                        </a:rPr>
                        <a:t>Costings</a:t>
                      </a: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 of Working </a:t>
                      </a:r>
                      <a:r>
                        <a:rPr lang="en-GB" sz="1600" i="1" dirty="0" smtClean="0">
                          <a:latin typeface="Calibri"/>
                          <a:ea typeface="Calibri"/>
                          <a:cs typeface="Times New Roman"/>
                        </a:rPr>
                        <a:t>Prototype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Taking the business idea to a whole new practical level via support through the MCAST Entrepreneurship Centre (MEC).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Main Delivery through regular mentoring sessions.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dirty="0" smtClean="0">
                          <a:latin typeface="Calibri"/>
                          <a:ea typeface="Calibri"/>
                          <a:cs typeface="Times New Roman"/>
                        </a:rPr>
                        <a:t>Development </a:t>
                      </a: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of a full prototype.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Final financial analysis.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Delivery of a Sales Pitch.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7950" lvl="0" indent="-10795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alibri"/>
                        <a:buChar char="-"/>
                      </a:pPr>
                      <a:r>
                        <a:rPr lang="en-GB" sz="1600" i="1" dirty="0">
                          <a:latin typeface="Calibri"/>
                          <a:ea typeface="Calibri"/>
                          <a:cs typeface="Times New Roman"/>
                        </a:rPr>
                        <a:t>Business Creation through the MEC.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3" marR="47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7" name="Right Arrow 45"/>
          <p:cNvSpPr>
            <a:spLocks noChangeArrowheads="1"/>
          </p:cNvSpPr>
          <p:nvPr/>
        </p:nvSpPr>
        <p:spPr bwMode="auto">
          <a:xfrm>
            <a:off x="6012160" y="1268760"/>
            <a:ext cx="428625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08720"/>
            <a:ext cx="1209675" cy="985268"/>
          </a:xfrm>
          <a:prstGeom prst="rect">
            <a:avLst/>
          </a:prstGeom>
          <a:noFill/>
        </p:spPr>
      </p:pic>
      <p:pic>
        <p:nvPicPr>
          <p:cNvPr id="3073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908720"/>
            <a:ext cx="1474787" cy="1016000"/>
          </a:xfrm>
          <a:prstGeom prst="rect">
            <a:avLst/>
          </a:prstGeom>
          <a:noFill/>
        </p:spPr>
      </p:pic>
      <p:sp>
        <p:nvSpPr>
          <p:cNvPr id="3074" name="Right Arrow 48"/>
          <p:cNvSpPr>
            <a:spLocks noChangeArrowheads="1"/>
          </p:cNvSpPr>
          <p:nvPr/>
        </p:nvSpPr>
        <p:spPr bwMode="auto">
          <a:xfrm>
            <a:off x="2771800" y="1268760"/>
            <a:ext cx="428625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980728"/>
            <a:ext cx="1530350" cy="89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479541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69696" cy="576064"/>
          </a:xfrm>
        </p:spPr>
        <p:txBody>
          <a:bodyPr/>
          <a:lstStyle/>
          <a:p>
            <a:r>
              <a:rPr lang="en-GB" dirty="0" smtClean="0"/>
              <a:t>L6 Entrepreneurship Module Components</a:t>
            </a:r>
            <a:br>
              <a:rPr lang="en-GB" dirty="0" smtClean="0"/>
            </a:br>
            <a:endParaRPr lang="en-GB" sz="1800" dirty="0">
              <a:latin typeface="Arial Narrow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640960" cy="56886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/>
              <a:t>Cross Institute Random Groups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/>
              <a:t>Three Main Components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600" dirty="0" smtClean="0"/>
              <a:t>Taught Component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600" dirty="0" smtClean="0"/>
              <a:t>Workshops and Seminars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600" dirty="0" smtClean="0"/>
              <a:t>Mentoring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/>
              <a:t>Four Main Deliverables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600" dirty="0" smtClean="0"/>
              <a:t>Mini Business Plan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600" dirty="0" smtClean="0"/>
              <a:t>Prototype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600" dirty="0" smtClean="0"/>
              <a:t>Sales Pitch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600" dirty="0" smtClean="0"/>
              <a:t>Reflective Journal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2600" dirty="0" smtClean="0"/>
          </a:p>
          <a:p>
            <a:pPr marL="11430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800" b="1" dirty="0" smtClean="0"/>
              <a:t>Note: Templates shall be distributed for guidance purposes</a:t>
            </a:r>
          </a:p>
          <a:p>
            <a:pPr>
              <a:spcBef>
                <a:spcPts val="1200"/>
              </a:spcBef>
            </a:pPr>
            <a:endParaRPr lang="en-GB" sz="2800" dirty="0" smtClean="0"/>
          </a:p>
          <a:p>
            <a:pPr marL="708660" lvl="2">
              <a:spcBef>
                <a:spcPts val="1200"/>
              </a:spcBef>
              <a:buClr>
                <a:schemeClr val="accent1"/>
              </a:buClr>
            </a:pPr>
            <a:endParaRPr lang="en-GB" sz="2600" dirty="0" smtClean="0"/>
          </a:p>
          <a:p>
            <a:pPr lvl="1">
              <a:spcBef>
                <a:spcPts val="1200"/>
              </a:spcBef>
            </a:pPr>
            <a:endParaRPr lang="en-GB" sz="2600" dirty="0" smtClean="0"/>
          </a:p>
          <a:p>
            <a:pPr lvl="1">
              <a:spcBef>
                <a:spcPts val="1200"/>
              </a:spcBef>
            </a:pPr>
            <a:endParaRPr lang="en-GB" sz="2600" dirty="0" smtClean="0"/>
          </a:p>
          <a:p>
            <a:pPr marL="11430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16881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907704" y="827420"/>
            <a:ext cx="6984776" cy="369332"/>
            <a:chOff x="1907704" y="827420"/>
            <a:chExt cx="6984776" cy="36933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907704" y="1196752"/>
              <a:ext cx="698477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14872" y="82742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Understanding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0372" y="827420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Doing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429272" y="1412776"/>
            <a:ext cx="990600" cy="20120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31000"/>
                  <a:alpha val="86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67944" y="1736411"/>
            <a:ext cx="990600" cy="47889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31000"/>
                  <a:alpha val="86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85656" y="3452854"/>
            <a:ext cx="990600" cy="30724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31000"/>
                  <a:alpha val="86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41840" y="1752010"/>
            <a:ext cx="990600" cy="49856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31000"/>
                  <a:alpha val="86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2081468" y="1993898"/>
            <a:ext cx="1686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   Business Theory</a:t>
            </a:r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     Building Blocks</a:t>
            </a:r>
          </a:p>
          <a:p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20 Taught Hours</a:t>
            </a:r>
            <a:endParaRPr lang="en-US" sz="1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3458345" y="4553479"/>
            <a:ext cx="2209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2   Informative Workshops</a:t>
            </a:r>
          </a:p>
          <a:p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Key Themes</a:t>
            </a:r>
          </a:p>
          <a:p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Expert Speakers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5278192" y="4538522"/>
            <a:ext cx="2222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3   Mentoring  Support</a:t>
            </a:r>
          </a:p>
          <a:p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Assistance in Ideas</a:t>
            </a:r>
          </a:p>
          <a:p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Assistance in Implementation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6296851" y="3599727"/>
            <a:ext cx="345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4   Doing / Implementation</a:t>
            </a:r>
          </a:p>
          <a:p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Effective Team Setup</a:t>
            </a:r>
          </a:p>
          <a:p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Viable Product/Service Targeted</a:t>
            </a:r>
          </a:p>
          <a:p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Real Life Piloting/Prototyping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115616" y="1268760"/>
            <a:ext cx="728464" cy="5616624"/>
            <a:chOff x="1115616" y="1268760"/>
            <a:chExt cx="728464" cy="5616624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500182" y="3437102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Timeframe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1474257" y="1268760"/>
              <a:ext cx="369823" cy="5616624"/>
              <a:chOff x="1474257" y="1268760"/>
              <a:chExt cx="369823" cy="561662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1751258" y="1268760"/>
                <a:ext cx="16622" cy="56166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76223" y="1268760"/>
                <a:ext cx="152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223" y="1988840"/>
                <a:ext cx="152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76223" y="4853920"/>
                <a:ext cx="152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676223" y="5569808"/>
                <a:ext cx="152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676223" y="6283032"/>
                <a:ext cx="152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676223" y="6795264"/>
                <a:ext cx="152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 rot="16200000">
                <a:off x="1363698" y="1503342"/>
                <a:ext cx="5195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black"/>
                    </a:solidFill>
                  </a:rPr>
                  <a:t>Oct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1363051" y="2208182"/>
                <a:ext cx="5195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black"/>
                    </a:solidFill>
                  </a:rPr>
                  <a:t>Nov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1363051" y="2928262"/>
                <a:ext cx="5195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black"/>
                    </a:solidFill>
                  </a:rPr>
                  <a:t>Dec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6200000">
                <a:off x="1394203" y="3622724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Jan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1222175" y="4334472"/>
                <a:ext cx="7923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black"/>
                    </a:solidFill>
                  </a:rPr>
                  <a:t>Feb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1267457" y="5075962"/>
                <a:ext cx="700647" cy="28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black"/>
                    </a:solidFill>
                  </a:rPr>
                  <a:t>Mar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1224722" y="5749401"/>
                <a:ext cx="777239" cy="278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black"/>
                    </a:solidFill>
                  </a:rPr>
                  <a:t>Apr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6200000">
                <a:off x="1384157" y="6367204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May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691680" y="2708920"/>
                <a:ext cx="152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691680" y="3424808"/>
                <a:ext cx="152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691680" y="4138032"/>
                <a:ext cx="152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itle 1"/>
          <p:cNvSpPr txBox="1">
            <a:spLocks/>
          </p:cNvSpPr>
          <p:nvPr/>
        </p:nvSpPr>
        <p:spPr>
          <a:xfrm>
            <a:off x="107504" y="-27384"/>
            <a:ext cx="79696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/>
              <a:t>L6 Entrepreneurship Module Schedule</a:t>
            </a:r>
            <a:endParaRPr lang="en-GB" sz="32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6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4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69696" cy="720080"/>
          </a:xfrm>
        </p:spPr>
        <p:txBody>
          <a:bodyPr/>
          <a:lstStyle/>
          <a:p>
            <a:r>
              <a:rPr lang="en-GB" dirty="0" smtClean="0"/>
              <a:t>Entrepreneurship Assessment</a:t>
            </a:r>
            <a:br>
              <a:rPr lang="en-GB" dirty="0" smtClean="0"/>
            </a:br>
            <a:endParaRPr lang="en-GB" sz="1800" dirty="0">
              <a:latin typeface="Arial Narrow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63" y="837470"/>
            <a:ext cx="8640960" cy="5688632"/>
          </a:xfrm>
        </p:spPr>
        <p:txBody>
          <a:bodyPr>
            <a:noAutofit/>
          </a:bodyPr>
          <a:lstStyle/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 smtClean="0"/>
              <a:t>Aim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600" dirty="0"/>
              <a:t>Go through and experience the lifecycle of a product or service including prototyping to finally present it in a sales pitch. </a:t>
            </a:r>
          </a:p>
          <a:p>
            <a:pPr marL="449263" indent="-334963">
              <a:spcBef>
                <a:spcPts val="1800"/>
              </a:spcBef>
            </a:pPr>
            <a:r>
              <a:rPr lang="en-GB" sz="3200" dirty="0"/>
              <a:t>Team Formation</a:t>
            </a:r>
          </a:p>
          <a:p>
            <a:pPr lvl="1"/>
            <a:r>
              <a:rPr lang="en-GB" sz="2600" dirty="0" smtClean="0"/>
              <a:t>Between </a:t>
            </a:r>
            <a:r>
              <a:rPr lang="en-GB" sz="2600" dirty="0"/>
              <a:t>5 to 8 </a:t>
            </a:r>
            <a:r>
              <a:rPr lang="en-GB" sz="2600" dirty="0" smtClean="0"/>
              <a:t>L6 Final Year students</a:t>
            </a:r>
          </a:p>
          <a:p>
            <a:pPr lvl="1"/>
            <a:r>
              <a:rPr lang="en-GB" sz="2600" dirty="0" smtClean="0"/>
              <a:t>Minimum of 3 different </a:t>
            </a:r>
            <a:r>
              <a:rPr lang="en-GB" sz="2600" dirty="0" smtClean="0"/>
              <a:t>programmes / disciplines</a:t>
            </a:r>
          </a:p>
          <a:p>
            <a:pPr>
              <a:spcBef>
                <a:spcPts val="1800"/>
              </a:spcBef>
            </a:pPr>
            <a:r>
              <a:rPr lang="en-GB" sz="3200" dirty="0" smtClean="0"/>
              <a:t>Assessment</a:t>
            </a:r>
          </a:p>
          <a:p>
            <a:pPr lvl="1"/>
            <a:r>
              <a:rPr lang="en-GB" sz="2600" dirty="0" smtClean="0"/>
              <a:t>Group</a:t>
            </a:r>
            <a:r>
              <a:rPr lang="en-GB" sz="2600" dirty="0"/>
              <a:t>: Mini Business Plan, Prototype &amp; Sales Pitch</a:t>
            </a:r>
          </a:p>
          <a:p>
            <a:pPr lvl="1"/>
            <a:r>
              <a:rPr lang="en-GB" sz="2600" dirty="0"/>
              <a:t>Individual: Reflective Journal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n-GB" sz="28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n-GB" sz="2600" dirty="0" smtClean="0"/>
          </a:p>
          <a:p>
            <a:pPr>
              <a:spcBef>
                <a:spcPts val="1200"/>
              </a:spcBef>
            </a:pPr>
            <a:endParaRPr lang="en-GB" sz="2800" dirty="0" smtClean="0"/>
          </a:p>
          <a:p>
            <a:pPr marL="708660" lvl="2">
              <a:spcBef>
                <a:spcPts val="1200"/>
              </a:spcBef>
              <a:buClr>
                <a:schemeClr val="accent1"/>
              </a:buClr>
            </a:pPr>
            <a:endParaRPr lang="en-GB" sz="2600" dirty="0" smtClean="0"/>
          </a:p>
          <a:p>
            <a:pPr lvl="1">
              <a:spcBef>
                <a:spcPts val="1200"/>
              </a:spcBef>
            </a:pPr>
            <a:endParaRPr lang="en-GB" sz="2600" dirty="0" smtClean="0"/>
          </a:p>
          <a:p>
            <a:pPr lvl="1">
              <a:spcBef>
                <a:spcPts val="1200"/>
              </a:spcBef>
            </a:pPr>
            <a:endParaRPr lang="en-GB" sz="2600" dirty="0" smtClean="0"/>
          </a:p>
          <a:p>
            <a:pPr marL="11430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8086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69696" cy="504056"/>
          </a:xfrm>
        </p:spPr>
        <p:txBody>
          <a:bodyPr/>
          <a:lstStyle/>
          <a:p>
            <a:r>
              <a:rPr lang="en-GB" dirty="0" smtClean="0"/>
              <a:t>Seminars / Workshops Schedule</a:t>
            </a:r>
            <a:br>
              <a:rPr lang="en-GB" dirty="0" smtClean="0"/>
            </a:br>
            <a:endParaRPr lang="en-GB" sz="1800" dirty="0">
              <a:latin typeface="Arial Narrow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87507"/>
              </p:ext>
            </p:extLst>
          </p:nvPr>
        </p:nvGraphicFramePr>
        <p:xfrm>
          <a:off x="26073" y="692696"/>
          <a:ext cx="9143999" cy="6091173"/>
        </p:xfrm>
        <a:graphic>
          <a:graphicData uri="http://schemas.openxmlformats.org/drawingml/2006/table">
            <a:tbl>
              <a:tblPr/>
              <a:tblGrid>
                <a:gridCol w="1406769"/>
                <a:gridCol w="5947470"/>
                <a:gridCol w="1789760"/>
              </a:tblGrid>
              <a:tr h="30942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Venue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IAS Auditorium - MCAST Main Campus, </a:t>
                      </a:r>
                      <a:r>
                        <a:rPr lang="en-GB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PAOLA</a:t>
                      </a:r>
                      <a:endParaRPr lang="en-GB" sz="18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885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Two Groups, between 12:00 - 14:30 and 14:45 - 17:15</a:t>
                      </a:r>
                      <a:br>
                        <a:rPr lang="en-GB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GB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Group details shall be communicated at a later stage</a:t>
                      </a:r>
                      <a:r>
                        <a:rPr lang="en-GB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84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42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Num</a:t>
                      </a:r>
                      <a:endParaRPr lang="en-GB" sz="18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Title of Workshop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6909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Introduction to Entrepreneurship at Level 6</a:t>
                      </a:r>
                    </a:p>
                  </a:txBody>
                  <a:tcPr marL="4562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18-Oct-17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0942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Formation of Groups by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31-Oct-17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986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Idea Generation Process</a:t>
                      </a:r>
                    </a:p>
                  </a:txBody>
                  <a:tcPr marL="4562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15-Nov-17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42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Deadline for Idea </a:t>
                      </a:r>
                      <a:r>
                        <a:rPr lang="en-GB" sz="18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Submission Form</a:t>
                      </a:r>
                      <a:endParaRPr lang="en-GB" sz="18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31-Dec-17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3345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Idea Validation Process</a:t>
                      </a:r>
                    </a:p>
                  </a:txBody>
                  <a:tcPr marL="4562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10-Jan-18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Marketing Strategy and Planning</a:t>
                      </a:r>
                    </a:p>
                  </a:txBody>
                  <a:tcPr marL="4562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21-Feb-18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Group Dynamics</a:t>
                      </a:r>
                    </a:p>
                  </a:txBody>
                  <a:tcPr marL="4562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21-Mar-18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Accounting for Entrepreneurs</a:t>
                      </a:r>
                    </a:p>
                  </a:txBody>
                  <a:tcPr marL="4562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11-Apr-18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Finance Equity</a:t>
                      </a:r>
                    </a:p>
                  </a:txBody>
                  <a:tcPr marL="4562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25-Apr-18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Sales Pitch</a:t>
                      </a:r>
                    </a:p>
                  </a:txBody>
                  <a:tcPr marL="4562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30-May-18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21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425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Note: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Schedule is subject to change with advanced notice</a:t>
                      </a:r>
                    </a:p>
                  </a:txBody>
                  <a:tcPr marL="45623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85394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69696" cy="720080"/>
          </a:xfrm>
        </p:spPr>
        <p:txBody>
          <a:bodyPr/>
          <a:lstStyle/>
          <a:p>
            <a:r>
              <a:rPr lang="en-GB" dirty="0" smtClean="0"/>
              <a:t>Conferences Schedule</a:t>
            </a:r>
            <a:br>
              <a:rPr lang="en-GB" dirty="0" smtClean="0"/>
            </a:br>
            <a:endParaRPr lang="en-GB" sz="1800" dirty="0">
              <a:latin typeface="Arial Narrow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30163"/>
              </p:ext>
            </p:extLst>
          </p:nvPr>
        </p:nvGraphicFramePr>
        <p:xfrm>
          <a:off x="179513" y="980728"/>
          <a:ext cx="8424936" cy="2952328"/>
        </p:xfrm>
        <a:graphic>
          <a:graphicData uri="http://schemas.openxmlformats.org/drawingml/2006/table">
            <a:tbl>
              <a:tblPr/>
              <a:tblGrid>
                <a:gridCol w="1296144"/>
                <a:gridCol w="5904656"/>
                <a:gridCol w="1224136"/>
              </a:tblGrid>
              <a:tr h="365242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4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Title of Conference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9113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Bridging the Gap: Student to Entrepreneur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GB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Students' House Hall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62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27-Oct-17</a:t>
                      </a:r>
                      <a:b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08:15 - 13:00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7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MCAST Annual Conference on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Entrepreneurship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62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26-Jan-18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037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69696" cy="720080"/>
          </a:xfrm>
        </p:spPr>
        <p:txBody>
          <a:bodyPr/>
          <a:lstStyle/>
          <a:p>
            <a:r>
              <a:rPr lang="en-GB" dirty="0" smtClean="0"/>
              <a:t>Idea Submission Form Template</a:t>
            </a:r>
            <a:br>
              <a:rPr lang="en-GB" dirty="0" smtClean="0"/>
            </a:br>
            <a:endParaRPr lang="en-GB" sz="1800" dirty="0">
              <a:latin typeface="Arial Narrow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63" y="980728"/>
            <a:ext cx="8640960" cy="5184576"/>
          </a:xfrm>
        </p:spPr>
        <p:txBody>
          <a:bodyPr>
            <a:normAutofit fontScale="70000" lnSpcReduction="20000"/>
          </a:bodyPr>
          <a:lstStyle/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b="1" i="1" dirty="0" smtClean="0"/>
              <a:t>Group Details 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Group Number and Name 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Group Members including contact details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Group Representative</a:t>
            </a:r>
          </a:p>
          <a:p>
            <a:pPr marL="411480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3000" dirty="0" smtClean="0"/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b="1" i="1" dirty="0" smtClean="0"/>
              <a:t>Business Idea Overview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Title of Proposed Idea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Tackled problem, Issue or Challenge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Key Elements of Business Idea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Target Market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Key Product/s or Service/s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Unique Selling Points</a:t>
            </a:r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3200" dirty="0" smtClean="0"/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32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n-GB" sz="2600" dirty="0" smtClean="0"/>
          </a:p>
          <a:p>
            <a:pPr>
              <a:spcBef>
                <a:spcPts val="1200"/>
              </a:spcBef>
            </a:pPr>
            <a:endParaRPr lang="en-GB" sz="2800" dirty="0" smtClean="0"/>
          </a:p>
          <a:p>
            <a:pPr marL="708660" lvl="2">
              <a:spcBef>
                <a:spcPts val="1200"/>
              </a:spcBef>
              <a:buClr>
                <a:schemeClr val="accent1"/>
              </a:buClr>
            </a:pPr>
            <a:endParaRPr lang="en-GB" sz="2600" dirty="0" smtClean="0"/>
          </a:p>
          <a:p>
            <a:pPr lvl="1">
              <a:spcBef>
                <a:spcPts val="1200"/>
              </a:spcBef>
            </a:pPr>
            <a:endParaRPr lang="en-GB" sz="2600" dirty="0" smtClean="0"/>
          </a:p>
          <a:p>
            <a:pPr lvl="1">
              <a:spcBef>
                <a:spcPts val="1200"/>
              </a:spcBef>
            </a:pPr>
            <a:endParaRPr lang="en-GB" sz="2600" dirty="0" smtClean="0"/>
          </a:p>
          <a:p>
            <a:pPr marL="11430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89303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69696" cy="720080"/>
          </a:xfrm>
        </p:spPr>
        <p:txBody>
          <a:bodyPr/>
          <a:lstStyle/>
          <a:p>
            <a:r>
              <a:rPr lang="en-GB" dirty="0" smtClean="0"/>
              <a:t>Logbook Template</a:t>
            </a:r>
            <a:br>
              <a:rPr lang="en-GB" dirty="0" smtClean="0"/>
            </a:br>
            <a:endParaRPr lang="en-GB" sz="1800" dirty="0">
              <a:latin typeface="Arial Narrow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63" y="908720"/>
            <a:ext cx="8640960" cy="5688632"/>
          </a:xfrm>
        </p:spPr>
        <p:txBody>
          <a:bodyPr>
            <a:normAutofit fontScale="55000" lnSpcReduction="20000"/>
          </a:bodyPr>
          <a:lstStyle/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b="1" i="1" dirty="0" smtClean="0"/>
              <a:t>General Information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Student Details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Team Details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100" b="1" i="1" dirty="0" smtClean="0"/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b="1" i="1" dirty="0" smtClean="0"/>
              <a:t>Section A – Meeting Minutes and Discussion (Endorsed by Mentor)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Task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Discussion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Way Forward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Deliverables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Date Due</a:t>
            </a:r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300" dirty="0" smtClean="0"/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b="1" i="1" dirty="0"/>
              <a:t>Section B – Discussions and Reflections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Business Process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Team Decision</a:t>
            </a:r>
          </a:p>
          <a:p>
            <a:pPr marL="746443" lvl="1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000" dirty="0" smtClean="0"/>
              <a:t>Personal Reflection</a:t>
            </a:r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400" dirty="0"/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b="1" i="1" dirty="0"/>
              <a:t>Section </a:t>
            </a:r>
            <a:r>
              <a:rPr lang="en-GB" sz="3200" b="1" i="1" dirty="0" smtClean="0"/>
              <a:t>C </a:t>
            </a:r>
            <a:r>
              <a:rPr lang="en-GB" sz="3200" b="1" i="1" dirty="0"/>
              <a:t>– </a:t>
            </a:r>
            <a:r>
              <a:rPr lang="en-GB" sz="3200" b="1" i="1" dirty="0" smtClean="0"/>
              <a:t>Final Comments &amp; Reflections</a:t>
            </a:r>
            <a:endParaRPr lang="en-GB" sz="3000" dirty="0" smtClean="0"/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3200" dirty="0" smtClean="0"/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32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n-GB" sz="2600" dirty="0" smtClean="0"/>
          </a:p>
          <a:p>
            <a:pPr>
              <a:spcBef>
                <a:spcPts val="1200"/>
              </a:spcBef>
            </a:pPr>
            <a:endParaRPr lang="en-GB" sz="2800" dirty="0" smtClean="0"/>
          </a:p>
          <a:p>
            <a:pPr marL="708660" lvl="2">
              <a:spcBef>
                <a:spcPts val="1200"/>
              </a:spcBef>
              <a:buClr>
                <a:schemeClr val="accent1"/>
              </a:buClr>
            </a:pPr>
            <a:endParaRPr lang="en-GB" sz="2600" dirty="0" smtClean="0"/>
          </a:p>
          <a:p>
            <a:pPr lvl="1">
              <a:spcBef>
                <a:spcPts val="1200"/>
              </a:spcBef>
            </a:pPr>
            <a:endParaRPr lang="en-GB" sz="2600" dirty="0" smtClean="0"/>
          </a:p>
          <a:p>
            <a:pPr lvl="1">
              <a:spcBef>
                <a:spcPts val="1200"/>
              </a:spcBef>
            </a:pPr>
            <a:endParaRPr lang="en-GB" sz="2600" dirty="0" smtClean="0"/>
          </a:p>
          <a:p>
            <a:pPr marL="11430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0956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969696" cy="72008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208912" cy="4896544"/>
          </a:xfrm>
        </p:spPr>
        <p:txBody>
          <a:bodyPr>
            <a:normAutofit/>
          </a:bodyPr>
          <a:lstStyle/>
          <a:p>
            <a:pPr marL="342900" lvl="1">
              <a:spcBef>
                <a:spcPts val="1200"/>
              </a:spcBef>
              <a:buClr>
                <a:schemeClr val="accent1"/>
              </a:buClr>
            </a:pPr>
            <a:r>
              <a:rPr lang="en-GB" sz="2800" dirty="0" smtClean="0"/>
              <a:t>MCAST Vision for Entrepreneurship</a:t>
            </a:r>
          </a:p>
          <a:p>
            <a:pPr marL="342900" lvl="1">
              <a:spcBef>
                <a:spcPts val="1200"/>
              </a:spcBef>
              <a:buClr>
                <a:schemeClr val="accent1"/>
              </a:buClr>
            </a:pPr>
            <a:r>
              <a:rPr lang="en-GB" sz="2800" dirty="0" smtClean="0"/>
              <a:t>L6 Entrepreneurship Implementation</a:t>
            </a:r>
          </a:p>
          <a:p>
            <a:pPr marL="342900" lvl="1">
              <a:spcBef>
                <a:spcPts val="1200"/>
              </a:spcBef>
              <a:buClr>
                <a:schemeClr val="accent1"/>
              </a:buClr>
            </a:pPr>
            <a:r>
              <a:rPr lang="en-GB" sz="2800" dirty="0" smtClean="0"/>
              <a:t>L6 Entrepreneurship Module</a:t>
            </a:r>
          </a:p>
          <a:p>
            <a:pPr marL="342900" lvl="1">
              <a:spcBef>
                <a:spcPts val="1200"/>
              </a:spcBef>
              <a:buClr>
                <a:schemeClr val="accent1"/>
              </a:buClr>
            </a:pPr>
            <a:r>
              <a:rPr lang="en-GB" sz="2800" dirty="0"/>
              <a:t>L6 Entrepreneurship </a:t>
            </a:r>
            <a:r>
              <a:rPr lang="en-GB" sz="2800" dirty="0" smtClean="0"/>
              <a:t>Assessment</a:t>
            </a:r>
          </a:p>
          <a:p>
            <a:pPr marL="342900" lvl="1">
              <a:spcBef>
                <a:spcPts val="1200"/>
              </a:spcBef>
              <a:buClr>
                <a:schemeClr val="accent1"/>
              </a:buClr>
            </a:pPr>
            <a:r>
              <a:rPr lang="en-GB" sz="2800" dirty="0" smtClean="0"/>
              <a:t>Workshop Schedule</a:t>
            </a:r>
          </a:p>
          <a:p>
            <a:pPr marL="342900" lvl="1">
              <a:spcBef>
                <a:spcPts val="1200"/>
              </a:spcBef>
              <a:buClr>
                <a:schemeClr val="accent1"/>
              </a:buClr>
            </a:pPr>
            <a:r>
              <a:rPr lang="en-GB" sz="2800" dirty="0" smtClean="0"/>
              <a:t>Important Points</a:t>
            </a:r>
          </a:p>
          <a:p>
            <a:pPr marL="342900" lvl="1">
              <a:spcBef>
                <a:spcPts val="1200"/>
              </a:spcBef>
              <a:buClr>
                <a:schemeClr val="accent1"/>
              </a:buClr>
            </a:pPr>
            <a:r>
              <a:rPr lang="en-GB" sz="2800" dirty="0" smtClean="0"/>
              <a:t>A hint of Success Stories</a:t>
            </a:r>
          </a:p>
          <a:p>
            <a:pPr marL="342900" lvl="1">
              <a:spcBef>
                <a:spcPts val="1200"/>
              </a:spcBef>
              <a:buClr>
                <a:schemeClr val="accent1"/>
              </a:buClr>
            </a:pPr>
            <a:endParaRPr lang="en-GB" sz="28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367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69696" cy="720080"/>
          </a:xfrm>
        </p:spPr>
        <p:txBody>
          <a:bodyPr/>
          <a:lstStyle/>
          <a:p>
            <a:r>
              <a:rPr lang="en-GB" dirty="0" smtClean="0"/>
              <a:t>Important Points</a:t>
            </a:r>
            <a:br>
              <a:rPr lang="en-GB" dirty="0" smtClean="0"/>
            </a:br>
            <a:endParaRPr lang="en-GB" sz="1800" dirty="0">
              <a:latin typeface="Arial Narrow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63" y="980728"/>
            <a:ext cx="8640960" cy="5688632"/>
          </a:xfrm>
        </p:spPr>
        <p:txBody>
          <a:bodyPr>
            <a:noAutofit/>
          </a:bodyPr>
          <a:lstStyle/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 smtClean="0"/>
              <a:t>Discuss and share ideas</a:t>
            </a:r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 smtClean="0"/>
              <a:t>Tackle challenges early</a:t>
            </a:r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 smtClean="0"/>
              <a:t>Plan ahead for </a:t>
            </a:r>
            <a:r>
              <a:rPr lang="en-GB" sz="3000" dirty="0" smtClean="0"/>
              <a:t>Deadlines &amp; Meetings</a:t>
            </a:r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 smtClean="0"/>
              <a:t>Schedule meetings with Mentors in advance</a:t>
            </a:r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 smtClean="0"/>
              <a:t>Meet Regularly</a:t>
            </a:r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 smtClean="0"/>
              <a:t>Take Minutes</a:t>
            </a:r>
          </a:p>
          <a:p>
            <a:pPr marL="449263" indent="-334963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 smtClean="0"/>
              <a:t>Enjoy and have fun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n-GB" sz="2600" dirty="0" smtClean="0"/>
          </a:p>
          <a:p>
            <a:pPr>
              <a:spcBef>
                <a:spcPts val="1200"/>
              </a:spcBef>
            </a:pPr>
            <a:endParaRPr lang="en-GB" sz="2800" dirty="0" smtClean="0"/>
          </a:p>
          <a:p>
            <a:pPr marL="708660" lvl="2">
              <a:spcBef>
                <a:spcPts val="1200"/>
              </a:spcBef>
              <a:buClr>
                <a:schemeClr val="accent1"/>
              </a:buClr>
            </a:pPr>
            <a:endParaRPr lang="en-GB" sz="2600" dirty="0" smtClean="0"/>
          </a:p>
          <a:p>
            <a:pPr lvl="1">
              <a:spcBef>
                <a:spcPts val="1200"/>
              </a:spcBef>
            </a:pPr>
            <a:endParaRPr lang="en-GB" sz="2600" dirty="0" smtClean="0"/>
          </a:p>
          <a:p>
            <a:pPr lvl="1">
              <a:spcBef>
                <a:spcPts val="1200"/>
              </a:spcBef>
            </a:pPr>
            <a:endParaRPr lang="en-GB" sz="2600" dirty="0" smtClean="0"/>
          </a:p>
          <a:p>
            <a:pPr marL="11430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64656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6232"/>
            <a:ext cx="8229600" cy="151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>
                <a:latin typeface="Candara" panose="020E0502030303020204" pitchFamily="34" charset="0"/>
              </a:rPr>
              <a:t>Thank You</a:t>
            </a:r>
            <a:endParaRPr lang="en-GB" sz="5400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1649" y="3068960"/>
            <a:ext cx="426584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Eric Flask</a:t>
            </a:r>
          </a:p>
          <a:p>
            <a:r>
              <a:rPr lang="en-GB" i="1" dirty="0" smtClean="0"/>
              <a:t>Director, Innovation &amp; Entrepreneurship</a:t>
            </a:r>
          </a:p>
          <a:p>
            <a:endParaRPr lang="en-GB" i="1" dirty="0" smtClean="0"/>
          </a:p>
          <a:p>
            <a:r>
              <a:rPr lang="en-GB" i="1" dirty="0" smtClean="0"/>
              <a:t>Malta College of Arts, Science &amp; Technology</a:t>
            </a:r>
          </a:p>
          <a:p>
            <a:r>
              <a:rPr lang="en-GB" i="1" dirty="0" smtClean="0"/>
              <a:t>Administration Building, </a:t>
            </a:r>
          </a:p>
          <a:p>
            <a:r>
              <a:rPr lang="en-GB" i="1" dirty="0" smtClean="0"/>
              <a:t>MCAST Main Campus</a:t>
            </a:r>
          </a:p>
          <a:p>
            <a:r>
              <a:rPr lang="en-GB" i="1" dirty="0" err="1" smtClean="0"/>
              <a:t>Corradino</a:t>
            </a:r>
            <a:r>
              <a:rPr lang="en-GB" i="1" dirty="0" smtClean="0"/>
              <a:t> Hill, </a:t>
            </a:r>
          </a:p>
          <a:p>
            <a:r>
              <a:rPr lang="en-GB" i="1" dirty="0" smtClean="0"/>
              <a:t>Paola PLA 9032, MALTA</a:t>
            </a:r>
          </a:p>
          <a:p>
            <a:endParaRPr lang="en-GB" dirty="0" smtClean="0"/>
          </a:p>
          <a:p>
            <a:r>
              <a:rPr lang="en-GB" dirty="0" smtClean="0"/>
              <a:t>Email: 	</a:t>
            </a:r>
            <a:r>
              <a:rPr lang="en-GB" dirty="0" smtClean="0">
                <a:hlinkClick r:id="rId3"/>
              </a:rPr>
              <a:t>eric.flask@mcast.edu.mt</a:t>
            </a:r>
            <a:endParaRPr lang="en-GB" dirty="0" smtClean="0"/>
          </a:p>
          <a:p>
            <a:r>
              <a:rPr lang="en-GB" dirty="0" smtClean="0"/>
              <a:t>Mob: 	+356 9966 7776 </a:t>
            </a:r>
          </a:p>
          <a:p>
            <a:r>
              <a:rPr lang="en-GB" dirty="0" smtClean="0"/>
              <a:t>Tel:	+356 2398 7333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6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564904"/>
            <a:ext cx="7969696" cy="1008112"/>
          </a:xfrm>
        </p:spPr>
        <p:txBody>
          <a:bodyPr/>
          <a:lstStyle/>
          <a:p>
            <a:r>
              <a:rPr lang="en-GB" dirty="0" smtClean="0"/>
              <a:t>MCAST Vision for Entrepreneurship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69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06" y="-99392"/>
            <a:ext cx="7969696" cy="936104"/>
          </a:xfrm>
        </p:spPr>
        <p:txBody>
          <a:bodyPr/>
          <a:lstStyle/>
          <a:p>
            <a:r>
              <a:rPr lang="en-GB" sz="3200" dirty="0" smtClean="0"/>
              <a:t>MCAST Holistic Approach to Education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2851568" y="1988840"/>
            <a:ext cx="2837064" cy="2441798"/>
          </a:xfrm>
          <a:prstGeom prst="triangl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08312" y="1203907"/>
            <a:ext cx="295232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 algn="ctr">
              <a:buNone/>
            </a:pPr>
            <a:r>
              <a:rPr lang="en-GB" sz="2400" b="1" cap="small" dirty="0" err="1" smtClean="0"/>
              <a:t>Multidisciplinarity</a:t>
            </a:r>
            <a:r>
              <a:rPr lang="en-GB" dirty="0" smtClean="0"/>
              <a:t> </a:t>
            </a:r>
            <a:r>
              <a:rPr lang="en-GB" i="1" dirty="0" smtClean="0"/>
              <a:t>Curriculum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6064" y="4365104"/>
            <a:ext cx="2952328" cy="1922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 algn="ctr">
              <a:buNone/>
            </a:pPr>
            <a:r>
              <a:rPr lang="en-GB" sz="2400" b="1" cap="small" dirty="0" smtClean="0"/>
              <a:t>Work Based Learning</a:t>
            </a:r>
            <a:r>
              <a:rPr lang="en-GB" dirty="0" smtClean="0"/>
              <a:t> </a:t>
            </a:r>
            <a:r>
              <a:rPr lang="en-GB" i="1" dirty="0" smtClean="0"/>
              <a:t>Apprenticeships</a:t>
            </a:r>
            <a:r>
              <a:rPr lang="en-GB" i="1" dirty="0"/>
              <a:t>, Placements &amp; </a:t>
            </a:r>
            <a:r>
              <a:rPr lang="en-GB" i="1" dirty="0" smtClean="0"/>
              <a:t>Internships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00600" y="4365104"/>
            <a:ext cx="2952328" cy="65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 algn="ctr">
              <a:buNone/>
            </a:pPr>
            <a:r>
              <a:rPr lang="en-GB" sz="2400" b="1" cap="small" dirty="0" smtClean="0"/>
              <a:t>Entrepreneurship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44616" y="1466782"/>
            <a:ext cx="2952328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 algn="ctr">
              <a:buNone/>
            </a:pPr>
            <a:r>
              <a:rPr lang="en-GB" sz="1800" b="1" i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Alignment of Curricula with Industry Needs</a:t>
            </a:r>
            <a:endParaRPr lang="en-GB" sz="18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0812" y="5481228"/>
            <a:ext cx="3131840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 algn="ctr">
              <a:buNone/>
            </a:pPr>
            <a:r>
              <a:rPr lang="en-GB" sz="1800" b="1" i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Develop the  Workforce Through Experience &amp; Training</a:t>
            </a:r>
            <a:endParaRPr lang="en-GB" sz="18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97425" y="4869160"/>
            <a:ext cx="3131840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 algn="ctr">
              <a:buNone/>
            </a:pPr>
            <a:r>
              <a:rPr lang="en-GB" sz="1800" b="1" i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Fostering an </a:t>
            </a:r>
          </a:p>
          <a:p>
            <a:pPr marL="1588" lvl="1" indent="0" algn="ctr">
              <a:buNone/>
            </a:pPr>
            <a:r>
              <a:rPr lang="en-GB" sz="1800" b="1" i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Entrepreneurial </a:t>
            </a:r>
            <a:r>
              <a:rPr lang="en-GB" sz="1800" b="1" i="1" cap="smal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Mindset</a:t>
            </a:r>
            <a:endParaRPr lang="en-GB" sz="1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764704"/>
            <a:ext cx="8316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9624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2" grpId="0"/>
      <p:bldP spid="9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23" y="2996952"/>
            <a:ext cx="8208912" cy="1008112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Entrepreneurship ?</a:t>
            </a:r>
          </a:p>
          <a:p>
            <a:pPr marL="411480" lvl="1" indent="0" algn="r">
              <a:buNone/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7969696" cy="1008112"/>
          </a:xfrm>
        </p:spPr>
        <p:txBody>
          <a:bodyPr/>
          <a:lstStyle/>
          <a:p>
            <a:r>
              <a:rPr lang="en-GB" dirty="0" smtClean="0"/>
              <a:t>Entrepreneurship Definition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4704"/>
            <a:ext cx="8316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44376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23" y="2996952"/>
            <a:ext cx="8208912" cy="3096344"/>
          </a:xfrm>
        </p:spPr>
        <p:txBody>
          <a:bodyPr>
            <a:normAutofit lnSpcReduction="10000"/>
          </a:bodyPr>
          <a:lstStyle/>
          <a:p>
            <a:pPr marL="411480" lvl="1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mindset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process needed to create 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develop economic activity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(…)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(…) 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individual’s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ability to turn ideas into action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It covers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and the ability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projects in order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11480" lvl="1" indent="0" algn="r">
              <a:buNone/>
            </a:pPr>
            <a:endParaRPr lang="en-GB" sz="1800" dirty="0" smtClean="0"/>
          </a:p>
          <a:p>
            <a:pPr marL="411480" lvl="1" indent="0" algn="r">
              <a:buNone/>
            </a:pPr>
            <a:r>
              <a:rPr lang="en-GB" sz="2400" dirty="0" smtClean="0"/>
              <a:t>European Commission</a:t>
            </a: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19672" y="6577607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lvl="1" indent="-809625">
              <a:tabLst>
                <a:tab pos="809625" algn="l"/>
              </a:tabLst>
            </a:pPr>
            <a:r>
              <a:rPr lang="en-GB" sz="1400" i="1" dirty="0" smtClean="0"/>
              <a:t>Source:  Fostering </a:t>
            </a:r>
            <a:r>
              <a:rPr lang="en-GB" sz="1400" i="1" dirty="0"/>
              <a:t>entrepreneurial </a:t>
            </a:r>
            <a:r>
              <a:rPr lang="en-GB" sz="1400" i="1" dirty="0" err="1"/>
              <a:t>mindsets</a:t>
            </a:r>
            <a:r>
              <a:rPr lang="en-GB" sz="1400" i="1" dirty="0"/>
              <a:t> through education and learning”. COM(2006</a:t>
            </a:r>
            <a:r>
              <a:rPr lang="en-GB" sz="1400" i="1" dirty="0" smtClean="0"/>
              <a:t>)</a:t>
            </a:r>
            <a:endParaRPr lang="en-GB" sz="14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764704"/>
            <a:ext cx="8208912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/>
          </a:p>
          <a:p>
            <a:pPr marL="411480" lvl="1" indent="0">
              <a:buFont typeface="Arial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“an individual’s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creative capacity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independently or within an organisation, to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an opportunity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to pursue it in order to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produce new value or economic success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7969696" cy="1008112"/>
          </a:xfrm>
        </p:spPr>
        <p:txBody>
          <a:bodyPr/>
          <a:lstStyle/>
          <a:p>
            <a:r>
              <a:rPr lang="en-GB" dirty="0" smtClean="0"/>
              <a:t>Entrepreneurship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4704"/>
            <a:ext cx="8316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41652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7969696" cy="764704"/>
          </a:xfrm>
        </p:spPr>
        <p:txBody>
          <a:bodyPr/>
          <a:lstStyle/>
          <a:p>
            <a:r>
              <a:rPr lang="en-GB" dirty="0" smtClean="0"/>
              <a:t>A 3-Tier Approach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92696"/>
            <a:ext cx="8317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23528" y="1584176"/>
            <a:ext cx="2592288" cy="3600400"/>
            <a:chOff x="-2592288" y="3212976"/>
            <a:chExt cx="2592288" cy="3600400"/>
          </a:xfrm>
        </p:grpSpPr>
        <p:sp>
          <p:nvSpPr>
            <p:cNvPr id="5" name="Rounded Rectangle 4"/>
            <p:cNvSpPr/>
            <p:nvPr/>
          </p:nvSpPr>
          <p:spPr>
            <a:xfrm>
              <a:off x="-2592288" y="3212976"/>
              <a:ext cx="2592288" cy="3600400"/>
            </a:xfrm>
            <a:prstGeom prst="roundRect">
              <a:avLst>
                <a:gd name="adj" fmla="val 7101"/>
              </a:avLst>
            </a:prstGeom>
            <a:solidFill>
              <a:schemeClr val="bg1">
                <a:lumMod val="9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2016224" y="3284984"/>
              <a:ext cx="1899431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GB" b="1" dirty="0" smtClean="0">
                  <a:solidFill>
                    <a:sysClr val="windowText" lastClr="000000"/>
                  </a:solidFill>
                </a:rPr>
                <a:t>Learning </a:t>
              </a:r>
            </a:p>
            <a:p>
              <a:pPr lvl="0" algn="ctr"/>
              <a:r>
                <a:rPr lang="en-GB" sz="2200" b="1" dirty="0" smtClean="0">
                  <a:solidFill>
                    <a:sysClr val="windowText" lastClr="000000"/>
                  </a:solidFill>
                </a:rPr>
                <a:t>ABOUT</a:t>
              </a:r>
              <a:r>
                <a:rPr lang="en-GB" b="1" dirty="0" smtClean="0">
                  <a:solidFill>
                    <a:sysClr val="windowText" lastClr="000000"/>
                  </a:solidFill>
                </a:rPr>
                <a:t> </a:t>
              </a:r>
            </a:p>
            <a:p>
              <a:pPr lvl="0" algn="ctr"/>
              <a:r>
                <a:rPr lang="en-GB" b="1" dirty="0" smtClean="0">
                  <a:solidFill>
                    <a:sysClr val="windowText" lastClr="000000"/>
                  </a:solidFill>
                </a:rPr>
                <a:t>Entrepreneurship </a:t>
              </a:r>
            </a:p>
            <a:p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2927636" y="3620332"/>
              <a:ext cx="1486304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2900" b="1" kern="0" dirty="0" smtClean="0">
                  <a:solidFill>
                    <a:sysClr val="windowText" lastClr="000000"/>
                  </a:solidFill>
                </a:rPr>
                <a:t>INFORM</a:t>
              </a:r>
            </a:p>
            <a:p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088232" y="4725145"/>
              <a:ext cx="20162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i="1" kern="0" dirty="0" smtClean="0">
                  <a:solidFill>
                    <a:sysClr val="windowText" lastClr="000000"/>
                  </a:solidFill>
                </a:rPr>
                <a:t>Learning to understand entrepreneurship.</a:t>
              </a:r>
            </a:p>
            <a:p>
              <a:pPr lvl="0"/>
              <a:r>
                <a:rPr lang="en-US" sz="1600" kern="0" dirty="0" smtClean="0">
                  <a:solidFill>
                    <a:sysClr val="windowText" lastClr="000000"/>
                  </a:solidFill>
                </a:rPr>
                <a:t> </a:t>
              </a:r>
            </a:p>
            <a:p>
              <a:pPr lvl="0"/>
              <a:r>
                <a:rPr lang="en-US" sz="1600" kern="0" dirty="0" smtClean="0">
                  <a:solidFill>
                    <a:sysClr val="windowText" lastClr="000000"/>
                  </a:solidFill>
                </a:rPr>
                <a:t>Knowledge about entrepreneurship as a concept.</a:t>
              </a:r>
              <a:endParaRPr lang="en-GB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95328" y="1628800"/>
            <a:ext cx="2592288" cy="3600400"/>
            <a:chOff x="179512" y="3257600"/>
            <a:chExt cx="2592288" cy="3600400"/>
          </a:xfrm>
        </p:grpSpPr>
        <p:sp>
          <p:nvSpPr>
            <p:cNvPr id="11" name="Rounded Rectangle 10"/>
            <p:cNvSpPr/>
            <p:nvPr/>
          </p:nvSpPr>
          <p:spPr>
            <a:xfrm>
              <a:off x="179512" y="3257600"/>
              <a:ext cx="2592288" cy="3600400"/>
            </a:xfrm>
            <a:prstGeom prst="roundRect">
              <a:avLst>
                <a:gd name="adj" fmla="val 7101"/>
              </a:avLst>
            </a:prstGeom>
            <a:solidFill>
              <a:schemeClr val="bg1">
                <a:lumMod val="9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576" y="3329608"/>
              <a:ext cx="1899431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GB" b="1" dirty="0" smtClean="0">
                  <a:solidFill>
                    <a:sysClr val="windowText" lastClr="000000"/>
                  </a:solidFill>
                </a:rPr>
                <a:t>Learning </a:t>
              </a:r>
            </a:p>
            <a:p>
              <a:pPr lvl="0" algn="ctr"/>
              <a:r>
                <a:rPr lang="en-GB" sz="2200" b="1" dirty="0" smtClean="0">
                  <a:solidFill>
                    <a:sysClr val="windowText" lastClr="000000"/>
                  </a:solidFill>
                </a:rPr>
                <a:t>FOR</a:t>
              </a:r>
              <a:endParaRPr lang="en-GB" b="1" dirty="0" smtClean="0">
                <a:solidFill>
                  <a:sysClr val="windowText" lastClr="000000"/>
                </a:solidFill>
              </a:endParaRPr>
            </a:p>
            <a:p>
              <a:pPr lvl="0" algn="ctr"/>
              <a:r>
                <a:rPr lang="en-GB" b="1" dirty="0" smtClean="0">
                  <a:solidFill>
                    <a:sysClr val="windowText" lastClr="000000"/>
                  </a:solidFill>
                </a:rPr>
                <a:t>Entrepreneurship </a:t>
              </a:r>
            </a:p>
            <a:p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680018" y="4144514"/>
              <a:ext cx="2534668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2900" b="1" kern="0" dirty="0" smtClean="0">
                  <a:solidFill>
                    <a:sysClr val="windowText" lastClr="000000"/>
                  </a:solidFill>
                </a:rPr>
                <a:t>TRAIN &amp; FORM</a:t>
              </a:r>
            </a:p>
            <a:p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8" y="4769769"/>
              <a:ext cx="20162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600" b="1" i="1" dirty="0" smtClean="0">
                  <a:solidFill>
                    <a:sysClr val="windowText" lastClr="000000"/>
                  </a:solidFill>
                </a:rPr>
                <a:t>Learning to become entrepreneurial. </a:t>
              </a:r>
            </a:p>
            <a:p>
              <a:pPr lvl="0"/>
              <a:endParaRPr lang="en-GB" sz="1000" dirty="0" smtClean="0">
                <a:solidFill>
                  <a:sysClr val="windowText" lastClr="000000"/>
                </a:solidFill>
              </a:endParaRPr>
            </a:p>
            <a:p>
              <a:pPr lvl="0"/>
              <a:r>
                <a:rPr lang="en-GB" sz="1600" dirty="0" smtClean="0">
                  <a:solidFill>
                    <a:sysClr val="windowText" lastClr="000000"/>
                  </a:solidFill>
                </a:rPr>
                <a:t>Entrepreneurial skills and competencies development. </a:t>
              </a:r>
              <a:endParaRPr lang="en-GB" sz="16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Isosceles Triangle 14"/>
          <p:cNvSpPr/>
          <p:nvPr/>
        </p:nvSpPr>
        <p:spPr>
          <a:xfrm rot="5400000">
            <a:off x="2771546" y="4284730"/>
            <a:ext cx="504056" cy="431540"/>
          </a:xfrm>
          <a:prstGeom prst="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5903640" y="1628800"/>
            <a:ext cx="2592288" cy="3600400"/>
            <a:chOff x="2987824" y="3257600"/>
            <a:chExt cx="2592288" cy="3600400"/>
          </a:xfrm>
        </p:grpSpPr>
        <p:sp>
          <p:nvSpPr>
            <p:cNvPr id="16" name="Rounded Rectangle 15"/>
            <p:cNvSpPr/>
            <p:nvPr/>
          </p:nvSpPr>
          <p:spPr>
            <a:xfrm>
              <a:off x="2987824" y="3257600"/>
              <a:ext cx="2592288" cy="3600400"/>
            </a:xfrm>
            <a:prstGeom prst="roundRect">
              <a:avLst>
                <a:gd name="adj" fmla="val 7101"/>
              </a:avLst>
            </a:prstGeom>
            <a:solidFill>
              <a:schemeClr val="bg1">
                <a:lumMod val="9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63888" y="3329608"/>
              <a:ext cx="1899431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GB" b="1" dirty="0" smtClean="0">
                  <a:solidFill>
                    <a:sysClr val="windowText" lastClr="000000"/>
                  </a:solidFill>
                </a:rPr>
                <a:t>Learning </a:t>
              </a:r>
            </a:p>
            <a:p>
              <a:pPr lvl="0" algn="ctr"/>
              <a:r>
                <a:rPr lang="en-GB" sz="2200" b="1" dirty="0" smtClean="0">
                  <a:solidFill>
                    <a:sysClr val="windowText" lastClr="000000"/>
                  </a:solidFill>
                </a:rPr>
                <a:t>THROUGH</a:t>
              </a:r>
              <a:endParaRPr lang="en-GB" b="1" dirty="0" smtClean="0">
                <a:solidFill>
                  <a:sysClr val="windowText" lastClr="000000"/>
                </a:solidFill>
              </a:endParaRPr>
            </a:p>
            <a:p>
              <a:pPr lvl="0" algn="ctr"/>
              <a:r>
                <a:rPr lang="en-GB" b="1" dirty="0" smtClean="0">
                  <a:solidFill>
                    <a:sysClr val="windowText" lastClr="000000"/>
                  </a:solidFill>
                </a:rPr>
                <a:t>Entrepreneurship </a:t>
              </a:r>
            </a:p>
            <a:p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2363937" y="3933719"/>
              <a:ext cx="2063385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2900" b="1" kern="0" dirty="0" smtClean="0">
                  <a:solidFill>
                    <a:sysClr val="windowText" lastClr="000000"/>
                  </a:solidFill>
                </a:rPr>
                <a:t>EXPERIENCE</a:t>
              </a:r>
            </a:p>
            <a:p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91880" y="4769769"/>
              <a:ext cx="2016224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600" b="1" i="1" dirty="0" smtClean="0">
                  <a:solidFill>
                    <a:sysClr val="windowText" lastClr="000000"/>
                  </a:solidFill>
                </a:rPr>
                <a:t>Learning to become an entrepreneur. </a:t>
              </a:r>
            </a:p>
            <a:p>
              <a:pPr lvl="0"/>
              <a:endParaRPr lang="en-GB" sz="1000" dirty="0" smtClean="0">
                <a:solidFill>
                  <a:sysClr val="windowText" lastClr="000000"/>
                </a:solidFill>
              </a:endParaRPr>
            </a:p>
            <a:p>
              <a:pPr lvl="0"/>
              <a:r>
                <a:rPr lang="en-GB" sz="1600" dirty="0" smtClean="0">
                  <a:solidFill>
                    <a:sysClr val="windowText" lastClr="000000"/>
                  </a:solidFill>
                </a:rPr>
                <a:t>Knowledge and entrepreneurial skills pertaining to business start-up and venture creation. </a:t>
              </a:r>
              <a:endParaRPr lang="en-GB" sz="16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 rot="5400000">
            <a:off x="5579350" y="4284730"/>
            <a:ext cx="504056" cy="431540"/>
          </a:xfrm>
          <a:prstGeom prst="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2088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17252" y="586780"/>
            <a:ext cx="9144000" cy="63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2" y="3933056"/>
            <a:ext cx="8816800" cy="285292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7969696" cy="648072"/>
          </a:xfrm>
        </p:spPr>
        <p:txBody>
          <a:bodyPr/>
          <a:lstStyle/>
          <a:p>
            <a:r>
              <a:rPr lang="en-GB" sz="3200" dirty="0" smtClean="0"/>
              <a:t>Vision for Entrepreneurship</a:t>
            </a:r>
            <a:endParaRPr lang="en-GB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hevron 9"/>
          <p:cNvSpPr/>
          <p:nvPr/>
        </p:nvSpPr>
        <p:spPr>
          <a:xfrm>
            <a:off x="289024" y="1491456"/>
            <a:ext cx="1694364" cy="743505"/>
          </a:xfrm>
          <a:prstGeom prst="chevron">
            <a:avLst>
              <a:gd name="adj" fmla="val 24979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mt-MT" b="1" i="1" dirty="0" smtClean="0">
              <a:latin typeface="Arial Narrow" panose="020B0606020202030204" pitchFamily="34" charset="0"/>
            </a:endParaRPr>
          </a:p>
          <a:p>
            <a:pPr algn="ctr"/>
            <a:r>
              <a:rPr lang="en-GB" b="1" i="1" dirty="0" smtClean="0">
                <a:latin typeface="Arial Narrow" panose="020B0606020202030204" pitchFamily="34" charset="0"/>
              </a:rPr>
              <a:t>Foundation</a:t>
            </a:r>
            <a:endParaRPr lang="en-GB" b="1" i="1" dirty="0">
              <a:latin typeface="Arial Narrow" panose="020B0606020202030204" pitchFamily="34" charset="0"/>
            </a:endParaRPr>
          </a:p>
          <a:p>
            <a:pPr algn="ctr"/>
            <a:r>
              <a:rPr lang="en-GB" i="1" dirty="0">
                <a:latin typeface="Arial Narrow" panose="020B0606020202030204" pitchFamily="34" charset="0"/>
              </a:rPr>
              <a:t>Levels  1 – 3 </a:t>
            </a:r>
          </a:p>
          <a:p>
            <a:pPr algn="ctr"/>
            <a:endParaRPr lang="en-GB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3419872" y="1491456"/>
            <a:ext cx="1829914" cy="743505"/>
          </a:xfrm>
          <a:prstGeom prst="chevron">
            <a:avLst>
              <a:gd name="adj" fmla="val 2497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mt-MT" b="1" i="1" dirty="0" smtClean="0">
              <a:latin typeface="Arial Narrow" panose="020B0606020202030204" pitchFamily="34" charset="0"/>
            </a:endParaRPr>
          </a:p>
          <a:p>
            <a:pPr algn="ctr"/>
            <a:r>
              <a:rPr lang="en-GB" b="1" i="1" dirty="0" smtClean="0">
                <a:latin typeface="Arial Narrow" panose="020B0606020202030204" pitchFamily="34" charset="0"/>
              </a:rPr>
              <a:t>Technical</a:t>
            </a:r>
            <a:endParaRPr lang="en-GB" b="1" i="1" dirty="0">
              <a:latin typeface="Arial Narrow" panose="020B0606020202030204" pitchFamily="34" charset="0"/>
            </a:endParaRPr>
          </a:p>
          <a:p>
            <a:pPr algn="ctr"/>
            <a:r>
              <a:rPr lang="en-GB" i="1" dirty="0" smtClean="0">
                <a:latin typeface="Arial Narrow" panose="020B0606020202030204" pitchFamily="34" charset="0"/>
              </a:rPr>
              <a:t>Level 4 </a:t>
            </a:r>
            <a:endParaRPr lang="en-GB" i="1" dirty="0">
              <a:latin typeface="Arial Narrow" panose="020B060602020203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6626285" y="1484784"/>
            <a:ext cx="1762139" cy="750178"/>
          </a:xfrm>
          <a:prstGeom prst="chevron">
            <a:avLst>
              <a:gd name="adj" fmla="val 24979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mt-MT" b="1" i="1" dirty="0" smtClean="0">
              <a:latin typeface="Arial Narrow" panose="020B0606020202030204" pitchFamily="34" charset="0"/>
            </a:endParaRPr>
          </a:p>
          <a:p>
            <a:pPr algn="ctr"/>
            <a:r>
              <a:rPr lang="mt-MT" b="1" i="1" dirty="0" smtClean="0">
                <a:latin typeface="Arial Narrow" panose="020B0606020202030204" pitchFamily="34" charset="0"/>
              </a:rPr>
              <a:t>University</a:t>
            </a:r>
            <a:endParaRPr lang="en-GB" b="1" i="1" dirty="0">
              <a:latin typeface="Arial Narrow" panose="020B0606020202030204" pitchFamily="34" charset="0"/>
            </a:endParaRPr>
          </a:p>
          <a:p>
            <a:pPr algn="ctr"/>
            <a:r>
              <a:rPr lang="en-GB" i="1" dirty="0" smtClean="0">
                <a:latin typeface="Arial Narrow" panose="020B0606020202030204" pitchFamily="34" charset="0"/>
              </a:rPr>
              <a:t>Levels 5 – 7</a:t>
            </a:r>
            <a:endParaRPr lang="en-GB" i="1" dirty="0">
              <a:latin typeface="Arial Narrow" panose="020B060602020203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6536" y="2306970"/>
            <a:ext cx="1476164" cy="6840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dirty="0" smtClean="0"/>
              <a:t>Awareness</a:t>
            </a:r>
          </a:p>
          <a:p>
            <a:r>
              <a:rPr lang="mt-MT" dirty="0" smtClean="0"/>
              <a:t>Engagement</a:t>
            </a:r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3455876" y="2307636"/>
            <a:ext cx="1695242" cy="6840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dirty="0" smtClean="0"/>
              <a:t>Understanding</a:t>
            </a:r>
          </a:p>
          <a:p>
            <a:r>
              <a:rPr lang="mt-MT" dirty="0" smtClean="0"/>
              <a:t>Experiencing</a:t>
            </a:r>
            <a:endParaRPr lang="en-GB" dirty="0"/>
          </a:p>
        </p:txBody>
      </p:sp>
      <p:sp>
        <p:nvSpPr>
          <p:cNvPr id="38" name="Rounded Rectangle 37"/>
          <p:cNvSpPr/>
          <p:nvPr/>
        </p:nvSpPr>
        <p:spPr>
          <a:xfrm>
            <a:off x="6626285" y="2307636"/>
            <a:ext cx="1620180" cy="6840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dirty="0" smtClean="0"/>
              <a:t>Exposure</a:t>
            </a:r>
          </a:p>
          <a:p>
            <a:r>
              <a:rPr lang="mt-MT" dirty="0" smtClean="0"/>
              <a:t>Enthus</a:t>
            </a:r>
            <a:r>
              <a:rPr lang="en-GB" dirty="0" err="1" smtClean="0"/>
              <a:t>iasm</a:t>
            </a:r>
            <a:endParaRPr lang="en-GB" dirty="0"/>
          </a:p>
        </p:txBody>
      </p:sp>
      <p:sp>
        <p:nvSpPr>
          <p:cNvPr id="40" name="Chevron 39"/>
          <p:cNvSpPr/>
          <p:nvPr/>
        </p:nvSpPr>
        <p:spPr>
          <a:xfrm>
            <a:off x="2615421" y="5871804"/>
            <a:ext cx="1200890" cy="718494"/>
          </a:xfrm>
          <a:prstGeom prst="chevron">
            <a:avLst>
              <a:gd name="adj" fmla="val 22789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Acceptance</a:t>
            </a:r>
            <a:endParaRPr lang="en-GB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3709797" y="5871804"/>
            <a:ext cx="1137871" cy="718494"/>
          </a:xfrm>
          <a:prstGeom prst="chevron">
            <a:avLst>
              <a:gd name="adj" fmla="val 22789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Start-Up Creation</a:t>
            </a:r>
            <a:endParaRPr lang="en-GB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4745730" y="5877344"/>
            <a:ext cx="1912060" cy="715384"/>
          </a:xfrm>
          <a:prstGeom prst="chevron">
            <a:avLst>
              <a:gd name="adj" fmla="val 22789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Development of Detailed </a:t>
            </a:r>
            <a:r>
              <a:rPr lang="en-GB" sz="1100" dirty="0">
                <a:solidFill>
                  <a:schemeClr val="tx1"/>
                </a:solidFill>
                <a:latin typeface="Arial Narrow" panose="020B0606020202030204" pitchFamily="34" charset="0"/>
              </a:rPr>
              <a:t>Business Plan &amp; Business Development Roadmap </a:t>
            </a:r>
          </a:p>
        </p:txBody>
      </p:sp>
      <p:sp>
        <p:nvSpPr>
          <p:cNvPr id="44" name="Chevron 43"/>
          <p:cNvSpPr/>
          <p:nvPr/>
        </p:nvSpPr>
        <p:spPr>
          <a:xfrm>
            <a:off x="2411760" y="4943932"/>
            <a:ext cx="1152128" cy="711848"/>
          </a:xfrm>
          <a:prstGeom prst="chevron">
            <a:avLst>
              <a:gd name="adj" fmla="val 22789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Idea Generation</a:t>
            </a:r>
            <a:endParaRPr lang="en-GB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3440121" y="4941168"/>
            <a:ext cx="1296144" cy="713968"/>
          </a:xfrm>
          <a:prstGeom prst="chevron">
            <a:avLst>
              <a:gd name="adj" fmla="val 22789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Idea &amp; Concept Development </a:t>
            </a:r>
            <a:r>
              <a:rPr lang="mt-M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with </a:t>
            </a:r>
            <a:r>
              <a:rPr lang="en-GB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MEC</a:t>
            </a:r>
            <a:endParaRPr lang="en-GB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Chevron 45"/>
          <p:cNvSpPr/>
          <p:nvPr/>
        </p:nvSpPr>
        <p:spPr>
          <a:xfrm>
            <a:off x="4607209" y="4943932"/>
            <a:ext cx="1188949" cy="711848"/>
          </a:xfrm>
          <a:prstGeom prst="chevron">
            <a:avLst>
              <a:gd name="adj" fmla="val 22789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Business Proposal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Development</a:t>
            </a:r>
            <a:endParaRPr lang="en-GB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39752" y="1052738"/>
            <a:ext cx="0" cy="5805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Callout 1"/>
          <p:cNvSpPr/>
          <p:nvPr/>
        </p:nvSpPr>
        <p:spPr>
          <a:xfrm rot="5400000">
            <a:off x="4227872" y="-3427671"/>
            <a:ext cx="720080" cy="8816799"/>
          </a:xfrm>
          <a:prstGeom prst="rightArrowCallout">
            <a:avLst>
              <a:gd name="adj1" fmla="val 764122"/>
              <a:gd name="adj2" fmla="val 382061"/>
              <a:gd name="adj3" fmla="val 42514"/>
              <a:gd name="adj4" fmla="val 75765"/>
            </a:avLst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endParaRPr lang="en-GB" sz="2800" dirty="0" smtClean="0">
              <a:solidFill>
                <a:srgbClr val="424D04">
                  <a:lumMod val="90000"/>
                  <a:lumOff val="10000"/>
                </a:srgbClr>
              </a:solidFill>
            </a:endParaRPr>
          </a:p>
          <a:p>
            <a:pPr lvl="0" algn="ctr"/>
            <a:r>
              <a:rPr lang="en-GB" sz="2800" dirty="0" smtClean="0">
                <a:solidFill>
                  <a:schemeClr val="tx1"/>
                </a:solidFill>
              </a:rPr>
              <a:t>Curriculum</a:t>
            </a:r>
            <a:endParaRPr lang="en-GB" sz="2800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231424" y="4435018"/>
            <a:ext cx="8690348" cy="41404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Inform , Educate &amp; Captivate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5233183"/>
            <a:ext cx="1615376" cy="93212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Projects to ENGAGE</a:t>
            </a:r>
            <a:br>
              <a:rPr lang="en-GB" sz="1100" dirty="0" smtClean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en-GB" sz="11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Workshops</a:t>
            </a:r>
            <a:br>
              <a:rPr lang="en-GB" sz="1100" dirty="0" smtClean="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en-GB" sz="11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Seminars</a:t>
            </a:r>
            <a:endParaRPr lang="en-GB" sz="11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5940152" y="4944576"/>
            <a:ext cx="1295985" cy="71120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Arial Narrow" panose="020B0606020202030204" pitchFamily="34" charset="0"/>
              </a:rPr>
              <a:t>Business Proposal Evaluation &amp; Shortlisting</a:t>
            </a:r>
          </a:p>
        </p:txBody>
      </p:sp>
      <p:cxnSp>
        <p:nvCxnSpPr>
          <p:cNvPr id="12" name="Elbow Connector 11"/>
          <p:cNvCxnSpPr>
            <a:stCxn id="4" idx="0"/>
            <a:endCxn id="40" idx="1"/>
          </p:cNvCxnSpPr>
          <p:nvPr/>
        </p:nvCxnSpPr>
        <p:spPr>
          <a:xfrm flipH="1">
            <a:off x="2779159" y="5300178"/>
            <a:ext cx="4456978" cy="930873"/>
          </a:xfrm>
          <a:prstGeom prst="bentConnector5">
            <a:avLst>
              <a:gd name="adj1" fmla="val -5129"/>
              <a:gd name="adj2" fmla="val 49804"/>
              <a:gd name="adj3" fmla="val 105129"/>
            </a:avLst>
          </a:prstGeom>
          <a:ln>
            <a:headEnd type="oval" w="med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hevron 38"/>
          <p:cNvSpPr/>
          <p:nvPr/>
        </p:nvSpPr>
        <p:spPr>
          <a:xfrm>
            <a:off x="6529253" y="5871978"/>
            <a:ext cx="1355115" cy="715384"/>
          </a:xfrm>
          <a:prstGeom prst="chevron">
            <a:avLst>
              <a:gd name="adj" fmla="val 22789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Product Development Prototyping </a:t>
            </a:r>
            <a:r>
              <a:rPr lang="mt-M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&amp; </a:t>
            </a:r>
            <a:r>
              <a:rPr lang="en-GB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initial Production</a:t>
            </a:r>
            <a:endParaRPr lang="en-GB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Round Diagonal Corner Rectangle 46"/>
          <p:cNvSpPr/>
          <p:nvPr/>
        </p:nvSpPr>
        <p:spPr>
          <a:xfrm>
            <a:off x="8009388" y="5893380"/>
            <a:ext cx="883092" cy="71120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Graduation / Exit Strategy</a:t>
            </a:r>
            <a:endParaRPr lang="en-GB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9206" y="3094361"/>
            <a:ext cx="8800166" cy="1270743"/>
            <a:chOff x="179206" y="3094361"/>
            <a:chExt cx="8800166" cy="1270743"/>
          </a:xfrm>
          <a:solidFill>
            <a:schemeClr val="bg2">
              <a:lumMod val="85000"/>
            </a:schemeClr>
          </a:solidFill>
        </p:grpSpPr>
        <p:sp>
          <p:nvSpPr>
            <p:cNvPr id="27" name="Right Arrow Callout 26"/>
            <p:cNvSpPr/>
            <p:nvPr/>
          </p:nvSpPr>
          <p:spPr>
            <a:xfrm rot="16200000">
              <a:off x="4182246" y="-908679"/>
              <a:ext cx="794086" cy="8800165"/>
            </a:xfrm>
            <a:prstGeom prst="rightArrowCallout">
              <a:avLst>
                <a:gd name="adj1" fmla="val 267830"/>
                <a:gd name="adj2" fmla="val 382061"/>
                <a:gd name="adj3" fmla="val 42514"/>
                <a:gd name="adj4" fmla="val 75765"/>
              </a:avLst>
            </a:prstGeom>
            <a:grpFill/>
          </p:spPr>
          <p:style>
            <a:lnRef idx="0">
              <a:schemeClr val="accent3"/>
            </a:lnRef>
            <a:fillRef idx="1002">
              <a:schemeClr val="dk1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MCAST Entrepreneurship Centre</a:t>
              </a:r>
              <a:r>
                <a:rPr lang="mt-MT" sz="2800" dirty="0">
                  <a:solidFill>
                    <a:schemeClr val="tx1"/>
                  </a:solidFill>
                </a:rPr>
                <a:t> Related </a:t>
              </a:r>
              <a:r>
                <a:rPr lang="mt-MT" sz="2800" dirty="0" smtClean="0">
                  <a:solidFill>
                    <a:schemeClr val="tx1"/>
                  </a:solidFill>
                </a:rPr>
                <a:t>Activities</a:t>
              </a:r>
              <a:endParaRPr lang="en-GB" sz="28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79512" y="3850999"/>
              <a:ext cx="8799860" cy="514105"/>
              <a:chOff x="179512" y="3850999"/>
              <a:chExt cx="8799860" cy="514105"/>
            </a:xfrm>
            <a:grpFill/>
          </p:grpSpPr>
          <p:sp>
            <p:nvSpPr>
              <p:cNvPr id="6" name="Rectangle 5"/>
              <p:cNvSpPr/>
              <p:nvPr/>
            </p:nvSpPr>
            <p:spPr>
              <a:xfrm>
                <a:off x="179512" y="3888447"/>
                <a:ext cx="8799860" cy="47665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1002">
                <a:schemeClr val="dk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awareness raising, mentoring, expert advise, networking, experience exchange, education &amp; training</a:t>
                </a:r>
                <a:endParaRPr lang="en-GB" sz="16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9608" y="3850999"/>
                <a:ext cx="8742260" cy="943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209410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4" grpId="0" animBg="1"/>
      <p:bldP spid="36" grpId="0" animBg="1"/>
      <p:bldP spid="5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2" grpId="0" animBg="1"/>
      <p:bldP spid="28" grpId="0" animBg="1"/>
      <p:bldP spid="3" grpId="0" animBg="1"/>
      <p:bldP spid="4" grpId="0" animBg="1"/>
      <p:bldP spid="39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969696" cy="720080"/>
          </a:xfrm>
        </p:spPr>
        <p:txBody>
          <a:bodyPr/>
          <a:lstStyle/>
          <a:p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640960" cy="53285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/>
              <a:t>Entrepreneurship as a </a:t>
            </a:r>
            <a:r>
              <a:rPr lang="en-GB" sz="2800" b="1" dirty="0" smtClean="0"/>
              <a:t>Key Skill </a:t>
            </a:r>
            <a:r>
              <a:rPr lang="en-GB" sz="2800" dirty="0" smtClean="0"/>
              <a:t>Unit across all Colleges.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b="1" dirty="0" smtClean="0"/>
              <a:t>Aligned</a:t>
            </a:r>
            <a:r>
              <a:rPr lang="en-GB" sz="2800" dirty="0" smtClean="0"/>
              <a:t>, more </a:t>
            </a:r>
            <a:r>
              <a:rPr lang="en-GB" sz="2800" b="1" dirty="0" smtClean="0"/>
              <a:t>focused</a:t>
            </a:r>
            <a:r>
              <a:rPr lang="en-GB" sz="2800" dirty="0" smtClean="0"/>
              <a:t>, more </a:t>
            </a:r>
            <a:r>
              <a:rPr lang="en-GB" sz="2800" b="1" dirty="0" smtClean="0"/>
              <a:t>practical </a:t>
            </a:r>
            <a:r>
              <a:rPr lang="en-GB" sz="2800" dirty="0" smtClean="0"/>
              <a:t>and</a:t>
            </a:r>
            <a:r>
              <a:rPr lang="en-GB" sz="2800" b="1" dirty="0" smtClean="0"/>
              <a:t> interactive </a:t>
            </a:r>
            <a:r>
              <a:rPr lang="en-GB" sz="2800" dirty="0" smtClean="0"/>
              <a:t>approach to Units.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b="1" dirty="0"/>
              <a:t>Cross Institute Groups </a:t>
            </a:r>
            <a:r>
              <a:rPr lang="en-GB" sz="2800" dirty="0"/>
              <a:t>at MQF Level </a:t>
            </a:r>
            <a:r>
              <a:rPr lang="en-GB" sz="2800" dirty="0" smtClean="0"/>
              <a:t>6.</a:t>
            </a:r>
            <a:endParaRPr lang="en-GB" sz="28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b="1" dirty="0" smtClean="0"/>
              <a:t>Integration</a:t>
            </a:r>
            <a:r>
              <a:rPr lang="en-GB" sz="2800" dirty="0" smtClean="0"/>
              <a:t> of Curriculum with MEC related Activities.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/>
              <a:t>Focus on </a:t>
            </a:r>
            <a:r>
              <a:rPr lang="en-GB" sz="2800" b="1" dirty="0" smtClean="0"/>
              <a:t>Entrepreneurial experience </a:t>
            </a:r>
            <a:r>
              <a:rPr lang="en-GB" sz="2800" dirty="0" smtClean="0"/>
              <a:t>including failure.</a:t>
            </a:r>
          </a:p>
          <a:p>
            <a:pPr>
              <a:spcBef>
                <a:spcPts val="1200"/>
              </a:spcBef>
            </a:pPr>
            <a:endParaRPr lang="en-GB" sz="2800" dirty="0" smtClean="0"/>
          </a:p>
          <a:p>
            <a:pPr marL="708660" lvl="2">
              <a:spcBef>
                <a:spcPts val="1200"/>
              </a:spcBef>
              <a:buClr>
                <a:schemeClr val="accent1"/>
              </a:buClr>
            </a:pPr>
            <a:endParaRPr lang="en-GB" sz="2600" dirty="0" smtClean="0"/>
          </a:p>
          <a:p>
            <a:pPr lvl="1">
              <a:spcBef>
                <a:spcPts val="1200"/>
              </a:spcBef>
            </a:pPr>
            <a:endParaRPr lang="en-GB" sz="2600" dirty="0" smtClean="0"/>
          </a:p>
          <a:p>
            <a:pPr lvl="1">
              <a:spcBef>
                <a:spcPts val="1200"/>
              </a:spcBef>
            </a:pPr>
            <a:endParaRPr lang="en-GB" sz="2600" dirty="0" smtClean="0"/>
          </a:p>
          <a:p>
            <a:pPr marL="11430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367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6ed0e6d2f19351f341c9f04219894f1976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MCAST 2">
      <a:dk1>
        <a:srgbClr val="2F2B20"/>
      </a:dk1>
      <a:lt1>
        <a:srgbClr val="FFFFFF"/>
      </a:lt1>
      <a:dk2>
        <a:srgbClr val="C00000"/>
      </a:dk2>
      <a:lt2>
        <a:srgbClr val="FFFFFF"/>
      </a:lt2>
      <a:accent1>
        <a:srgbClr val="C00000"/>
      </a:accent1>
      <a:accent2>
        <a:srgbClr val="FFC000"/>
      </a:accent2>
      <a:accent3>
        <a:srgbClr val="0070C0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29198</TotalTime>
  <Words>1038</Words>
  <Application>Microsoft Office PowerPoint</Application>
  <PresentationFormat>On-screen Show (4:3)</PresentationFormat>
  <Paragraphs>380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Adjacency</vt:lpstr>
      <vt:lpstr>Office Theme</vt:lpstr>
      <vt:lpstr>MCAST Entrepreneurship Strategy Fostering Entrepreneurial Mindsets  </vt:lpstr>
      <vt:lpstr>Outline</vt:lpstr>
      <vt:lpstr>MCAST Vision for Entrepreneurship</vt:lpstr>
      <vt:lpstr>MCAST Holistic Approach to Education</vt:lpstr>
      <vt:lpstr>Entrepreneurship Definition</vt:lpstr>
      <vt:lpstr>Entrepreneurship</vt:lpstr>
      <vt:lpstr>A 3-Tier Approach</vt:lpstr>
      <vt:lpstr>Vision for Entrepreneurship</vt:lpstr>
      <vt:lpstr>Implementation</vt:lpstr>
      <vt:lpstr>Entrepreneurship Curriculum</vt:lpstr>
      <vt:lpstr>The MCAST Entrepreneurship Centre (MEC)</vt:lpstr>
      <vt:lpstr>Entrepreneurship Curriculum University College</vt:lpstr>
      <vt:lpstr>L6 Entrepreneurship Module Components </vt:lpstr>
      <vt:lpstr>PowerPoint Presentation</vt:lpstr>
      <vt:lpstr>Entrepreneurship Assessment </vt:lpstr>
      <vt:lpstr>Seminars / Workshops Schedule </vt:lpstr>
      <vt:lpstr>Conferences Schedule </vt:lpstr>
      <vt:lpstr>Idea Submission Form Template </vt:lpstr>
      <vt:lpstr>Logbook Template </vt:lpstr>
      <vt:lpstr>Important Points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Flask</dc:creator>
  <cp:lastModifiedBy>Eric Flask</cp:lastModifiedBy>
  <cp:revision>869</cp:revision>
  <cp:lastPrinted>2015-05-13T08:10:54Z</cp:lastPrinted>
  <dcterms:created xsi:type="dcterms:W3CDTF">2015-01-31T14:19:28Z</dcterms:created>
  <dcterms:modified xsi:type="dcterms:W3CDTF">2018-02-23T11:24:53Z</dcterms:modified>
</cp:coreProperties>
</file>