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ppt/tags/tag8.xml" ContentType="application/vnd.openxmlformats-officedocument.presentationml.tags+xml"/>
  <Override PartName="/ppt/notesSlides/notesSlide8.xml" ContentType="application/vnd.openxmlformats-officedocument.presentationml.notesSlide+xml"/>
  <Override PartName="/ppt/tags/tag9.xml" ContentType="application/vnd.openxmlformats-officedocument.presentationml.tags+xml"/>
  <Override PartName="/ppt/notesSlides/notesSlide9.xml" ContentType="application/vnd.openxmlformats-officedocument.presentationml.notesSlide+xml"/>
  <Override PartName="/ppt/tags/tag10.xml" ContentType="application/vnd.openxmlformats-officedocument.presentationml.tags+xml"/>
  <Override PartName="/ppt/notesSlides/notesSlide10.xml" ContentType="application/vnd.openxmlformats-officedocument.presentationml.notesSlide+xml"/>
  <Override PartName="/ppt/tags/tag11.xml" ContentType="application/vnd.openxmlformats-officedocument.presentationml.tags+xml"/>
  <Override PartName="/ppt/notesSlides/notesSlide11.xml" ContentType="application/vnd.openxmlformats-officedocument.presentationml.notesSlide+xml"/>
  <Override PartName="/ppt/tags/tag12.xml" ContentType="application/vnd.openxmlformats-officedocument.presentationml.tags+xml"/>
  <Override PartName="/ppt/notesSlides/notesSlide12.xml" ContentType="application/vnd.openxmlformats-officedocument.presentationml.notesSlide+xml"/>
  <Override PartName="/ppt/tags/tag13.xml" ContentType="application/vnd.openxmlformats-officedocument.presentationml.tags+xml"/>
  <Override PartName="/ppt/notesSlides/notesSlide13.xml" ContentType="application/vnd.openxmlformats-officedocument.presentationml.notesSlide+xml"/>
  <Override PartName="/ppt/tags/tag14.xml" ContentType="application/vnd.openxmlformats-officedocument.presentationml.tags+xml"/>
  <Override PartName="/ppt/notesSlides/notesSlide14.xml" ContentType="application/vnd.openxmlformats-officedocument.presentationml.notesSlide+xml"/>
  <Override PartName="/ppt/tags/tag15.xml" ContentType="application/vnd.openxmlformats-officedocument.presentationml.tags+xml"/>
  <Override PartName="/ppt/notesSlides/notesSlide15.xml" ContentType="application/vnd.openxmlformats-officedocument.presentationml.notesSlide+xml"/>
  <Override PartName="/ppt/tags/tag16.xml" ContentType="application/vnd.openxmlformats-officedocument.presentationml.tags+xml"/>
  <Override PartName="/ppt/notesSlides/notesSlide16.xml" ContentType="application/vnd.openxmlformats-officedocument.presentationml.notesSlide+xml"/>
  <Override PartName="/ppt/tags/tag17.xml" ContentType="application/vnd.openxmlformats-officedocument.presentationml.tags+xml"/>
  <Override PartName="/ppt/notesSlides/notesSlide17.xml" ContentType="application/vnd.openxmlformats-officedocument.presentationml.notesSlide+xml"/>
  <Override PartName="/ppt/tags/tag18.xml" ContentType="application/vnd.openxmlformats-officedocument.presentationml.tags+xml"/>
  <Override PartName="/ppt/notesSlides/notesSlide18.xml" ContentType="application/vnd.openxmlformats-officedocument.presentationml.notesSlide+xml"/>
  <Override PartName="/ppt/tags/tag19.xml" ContentType="application/vnd.openxmlformats-officedocument.presentationml.tags+xml"/>
  <Override PartName="/ppt/notesSlides/notesSlide19.xml" ContentType="application/vnd.openxmlformats-officedocument.presentationml.notesSlide+xml"/>
  <Override PartName="/ppt/tags/tag20.xml" ContentType="application/vnd.openxmlformats-officedocument.presentationml.tags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notesMasterIdLst>
    <p:notesMasterId r:id="rId24"/>
  </p:notesMasterIdLst>
  <p:sldIdLst>
    <p:sldId id="319" r:id="rId2"/>
    <p:sldId id="321" r:id="rId3"/>
    <p:sldId id="261" r:id="rId4"/>
    <p:sldId id="271" r:id="rId5"/>
    <p:sldId id="262" r:id="rId6"/>
    <p:sldId id="275" r:id="rId7"/>
    <p:sldId id="276" r:id="rId8"/>
    <p:sldId id="264" r:id="rId9"/>
    <p:sldId id="257" r:id="rId10"/>
    <p:sldId id="258" r:id="rId11"/>
    <p:sldId id="308" r:id="rId12"/>
    <p:sldId id="313" r:id="rId13"/>
    <p:sldId id="314" r:id="rId14"/>
    <p:sldId id="294" r:id="rId15"/>
    <p:sldId id="312" r:id="rId16"/>
    <p:sldId id="305" r:id="rId17"/>
    <p:sldId id="269" r:id="rId18"/>
    <p:sldId id="317" r:id="rId19"/>
    <p:sldId id="318" r:id="rId20"/>
    <p:sldId id="280" r:id="rId21"/>
    <p:sldId id="281" r:id="rId22"/>
    <p:sldId id="283" r:id="rId2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671" autoAdjust="0"/>
  </p:normalViewPr>
  <p:slideViewPr>
    <p:cSldViewPr>
      <p:cViewPr varScale="1">
        <p:scale>
          <a:sx n="66" d="100"/>
          <a:sy n="66" d="100"/>
        </p:scale>
        <p:origin x="-141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1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100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13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smtClean="0"/>
              <a:t>Click to edit Master text styles</a:t>
            </a:r>
          </a:p>
          <a:p>
            <a:pPr lvl="1"/>
            <a:r>
              <a:rPr lang="en-US" altLang="en-US" noProof="0" smtClean="0"/>
              <a:t>Second level</a:t>
            </a:r>
          </a:p>
          <a:p>
            <a:pPr lvl="2"/>
            <a:r>
              <a:rPr lang="en-US" altLang="en-US" noProof="0" smtClean="0"/>
              <a:t>Third level</a:t>
            </a:r>
          </a:p>
          <a:p>
            <a:pPr lvl="3"/>
            <a:r>
              <a:rPr lang="en-US" altLang="en-US" noProof="0" smtClean="0"/>
              <a:t>Fourth level</a:t>
            </a:r>
          </a:p>
          <a:p>
            <a:pPr lvl="4"/>
            <a:r>
              <a:rPr lang="en-US" altLang="en-US" noProof="0" smtClean="0"/>
              <a:t>Fifth level</a:t>
            </a:r>
          </a:p>
        </p:txBody>
      </p:sp>
      <p:sp>
        <p:nvSpPr>
          <p:cNvPr id="1013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13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fld id="{61EF9498-9DE3-46C5-AB9A-90780873056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659680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635EB32C-6DD2-4313-BFD3-0011D274DAA3}" type="slidenum">
              <a:rPr lang="en-US" altLang="en-US" sz="1200">
                <a:latin typeface="Arial" charset="0"/>
              </a:rPr>
              <a:pPr/>
              <a:t>3</a:t>
            </a:fld>
            <a:endParaRPr lang="en-US" altLang="en-US" sz="1200">
              <a:latin typeface="Arial" charset="0"/>
            </a:endParaRPr>
          </a:p>
        </p:txBody>
      </p:sp>
      <p:sp>
        <p:nvSpPr>
          <p:cNvPr id="1024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7D7CE1BB-F7BF-457F-BDA7-A822E8B4ADFC}" type="slidenum">
              <a:rPr lang="en-US" altLang="en-US" sz="1200">
                <a:latin typeface="Arial" charset="0"/>
              </a:rPr>
              <a:pPr/>
              <a:t>12</a:t>
            </a:fld>
            <a:endParaRPr lang="en-US" altLang="en-US" sz="1200">
              <a:latin typeface="Arial" charset="0"/>
            </a:endParaRPr>
          </a:p>
        </p:txBody>
      </p:sp>
      <p:sp>
        <p:nvSpPr>
          <p:cNvPr id="3277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914B05A3-2FCF-40E8-8976-013D0A27DDDD}" type="slidenum">
              <a:rPr lang="en-US" altLang="en-US" sz="1200">
                <a:latin typeface="Arial" charset="0"/>
              </a:rPr>
              <a:pPr/>
              <a:t>13</a:t>
            </a:fld>
            <a:endParaRPr lang="en-US" altLang="en-US" sz="1200">
              <a:latin typeface="Arial" charset="0"/>
            </a:endParaRPr>
          </a:p>
        </p:txBody>
      </p:sp>
      <p:sp>
        <p:nvSpPr>
          <p:cNvPr id="3481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EADB09BD-B26D-4DD9-AF07-CBD92ADA49DB}" type="slidenum">
              <a:rPr lang="en-US" altLang="en-US" sz="1200">
                <a:latin typeface="Arial" charset="0"/>
              </a:rPr>
              <a:pPr/>
              <a:t>14</a:t>
            </a:fld>
            <a:endParaRPr lang="en-US" altLang="en-US" sz="1200">
              <a:latin typeface="Arial" charset="0"/>
            </a:endParaRPr>
          </a:p>
        </p:txBody>
      </p:sp>
      <p:sp>
        <p:nvSpPr>
          <p:cNvPr id="3686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976C509C-AA71-4A38-BBB4-183097AF7A24}" type="slidenum">
              <a:rPr lang="en-US" altLang="en-US" sz="1200">
                <a:latin typeface="Arial" charset="0"/>
              </a:rPr>
              <a:pPr/>
              <a:t>15</a:t>
            </a:fld>
            <a:endParaRPr lang="en-US" altLang="en-US" sz="1200">
              <a:latin typeface="Arial" charset="0"/>
            </a:endParaRPr>
          </a:p>
        </p:txBody>
      </p:sp>
      <p:sp>
        <p:nvSpPr>
          <p:cNvPr id="3891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3C54EC74-177A-42A7-95B0-5153C426B2CC}" type="slidenum">
              <a:rPr lang="en-US" altLang="en-US" sz="1200">
                <a:latin typeface="Arial" charset="0"/>
              </a:rPr>
              <a:pPr/>
              <a:t>16</a:t>
            </a:fld>
            <a:endParaRPr lang="en-US" altLang="en-US" sz="1200">
              <a:latin typeface="Arial" charset="0"/>
            </a:endParaRPr>
          </a:p>
        </p:txBody>
      </p:sp>
      <p:sp>
        <p:nvSpPr>
          <p:cNvPr id="4096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DC41738D-D373-47CD-8D09-C3E4FDCCB377}" type="slidenum">
              <a:rPr lang="en-US" altLang="en-US" sz="1200">
                <a:latin typeface="Arial" charset="0"/>
              </a:rPr>
              <a:pPr/>
              <a:t>17</a:t>
            </a:fld>
            <a:endParaRPr lang="en-US" altLang="en-US" sz="1200">
              <a:latin typeface="Arial" charset="0"/>
            </a:endParaRPr>
          </a:p>
        </p:txBody>
      </p:sp>
      <p:sp>
        <p:nvSpPr>
          <p:cNvPr id="4301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08F2DF03-CB78-4898-838C-967E1BC7C858}" type="slidenum">
              <a:rPr lang="en-US" altLang="en-US" sz="1200">
                <a:latin typeface="Arial" charset="0"/>
              </a:rPr>
              <a:pPr/>
              <a:t>18</a:t>
            </a:fld>
            <a:endParaRPr lang="en-US" altLang="en-US" sz="1200">
              <a:latin typeface="Arial" charset="0"/>
            </a:endParaRPr>
          </a:p>
        </p:txBody>
      </p:sp>
      <p:sp>
        <p:nvSpPr>
          <p:cNvPr id="4505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1F022A9E-77AE-40F6-892B-F3E973CE84D2}" type="slidenum">
              <a:rPr lang="en-US" altLang="en-US" sz="1200">
                <a:latin typeface="Arial" charset="0"/>
              </a:rPr>
              <a:pPr/>
              <a:t>19</a:t>
            </a:fld>
            <a:endParaRPr lang="en-US" altLang="en-US" sz="1200">
              <a:latin typeface="Arial" charset="0"/>
            </a:endParaRPr>
          </a:p>
        </p:txBody>
      </p:sp>
      <p:sp>
        <p:nvSpPr>
          <p:cNvPr id="4710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B09B038E-C70E-4D83-BA82-16B603E7E85B}" type="slidenum">
              <a:rPr lang="en-US" altLang="en-US" sz="1200">
                <a:latin typeface="Arial" charset="0"/>
              </a:rPr>
              <a:pPr/>
              <a:t>20</a:t>
            </a:fld>
            <a:endParaRPr lang="en-US" altLang="en-US" sz="1200">
              <a:latin typeface="Arial" charset="0"/>
            </a:endParaRPr>
          </a:p>
        </p:txBody>
      </p:sp>
      <p:sp>
        <p:nvSpPr>
          <p:cNvPr id="4915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5DC986D9-F78D-4B50-9E9B-183EE0FB71C3}" type="slidenum">
              <a:rPr lang="en-US" altLang="en-US" sz="1200">
                <a:latin typeface="Arial" charset="0"/>
              </a:rPr>
              <a:pPr/>
              <a:t>21</a:t>
            </a:fld>
            <a:endParaRPr lang="en-US" altLang="en-US" sz="1200">
              <a:latin typeface="Arial" charset="0"/>
            </a:endParaRPr>
          </a:p>
        </p:txBody>
      </p:sp>
      <p:sp>
        <p:nvSpPr>
          <p:cNvPr id="5120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17B24D0-EE5D-4248-8596-9EDA7B420ADD}" type="slidenum">
              <a:rPr lang="en-US" altLang="en-US" sz="1200">
                <a:latin typeface="Arial" charset="0"/>
              </a:rPr>
              <a:pPr/>
              <a:t>4</a:t>
            </a:fld>
            <a:endParaRPr lang="en-US" altLang="en-US" sz="1200">
              <a:latin typeface="Arial" charset="0"/>
            </a:endParaRPr>
          </a:p>
        </p:txBody>
      </p:sp>
      <p:sp>
        <p:nvSpPr>
          <p:cNvPr id="1229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83147703-E15B-4147-943F-E4725FC984DB}" type="slidenum">
              <a:rPr lang="en-US" altLang="en-US" sz="1200">
                <a:latin typeface="Arial" charset="0"/>
              </a:rPr>
              <a:pPr/>
              <a:t>22</a:t>
            </a:fld>
            <a:endParaRPr lang="en-US" altLang="en-US" sz="1200">
              <a:latin typeface="Arial" charset="0"/>
            </a:endParaRPr>
          </a:p>
        </p:txBody>
      </p:sp>
      <p:sp>
        <p:nvSpPr>
          <p:cNvPr id="5325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C64FA09A-FC23-4A0F-8724-F599FAACBFD5}" type="slidenum">
              <a:rPr lang="en-US" altLang="en-US" sz="1200">
                <a:latin typeface="Arial" charset="0"/>
              </a:rPr>
              <a:pPr/>
              <a:t>5</a:t>
            </a:fld>
            <a:endParaRPr lang="en-US" altLang="en-US" sz="1200">
              <a:latin typeface="Arial" charset="0"/>
            </a:endParaRPr>
          </a:p>
        </p:txBody>
      </p:sp>
      <p:sp>
        <p:nvSpPr>
          <p:cNvPr id="1433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1C6982BA-C1C5-4649-A624-7DEAF4030550}" type="slidenum">
              <a:rPr lang="en-US" altLang="en-US" sz="1200">
                <a:latin typeface="Arial" charset="0"/>
              </a:rPr>
              <a:pPr/>
              <a:t>6</a:t>
            </a:fld>
            <a:endParaRPr lang="en-US" altLang="en-US" sz="1200">
              <a:latin typeface="Arial" charset="0"/>
            </a:endParaRPr>
          </a:p>
        </p:txBody>
      </p:sp>
      <p:sp>
        <p:nvSpPr>
          <p:cNvPr id="1638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396EA286-1C4A-46A7-B36C-F94C73EF65C4}" type="slidenum">
              <a:rPr lang="en-US" altLang="en-US" sz="1200">
                <a:latin typeface="Arial" charset="0"/>
              </a:rPr>
              <a:pPr/>
              <a:t>7</a:t>
            </a:fld>
            <a:endParaRPr lang="en-US" altLang="en-US" sz="1200">
              <a:latin typeface="Arial" charset="0"/>
            </a:endParaRPr>
          </a:p>
        </p:txBody>
      </p:sp>
      <p:sp>
        <p:nvSpPr>
          <p:cNvPr id="1843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E46A4B68-52F3-4ECC-926A-6BAAE47245E4}" type="slidenum">
              <a:rPr lang="en-US" altLang="en-US" sz="1200">
                <a:latin typeface="Arial" charset="0"/>
              </a:rPr>
              <a:pPr/>
              <a:t>8</a:t>
            </a:fld>
            <a:endParaRPr lang="en-US" altLang="en-US" sz="1200">
              <a:latin typeface="Arial" charset="0"/>
            </a:endParaRPr>
          </a:p>
        </p:txBody>
      </p:sp>
      <p:sp>
        <p:nvSpPr>
          <p:cNvPr id="2457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BDF34C34-8C9F-4CCA-BC5A-E7A59F7B0216}" type="slidenum">
              <a:rPr lang="en-US" altLang="en-US" sz="1200">
                <a:latin typeface="Arial" charset="0"/>
              </a:rPr>
              <a:pPr/>
              <a:t>9</a:t>
            </a:fld>
            <a:endParaRPr lang="en-US" altLang="en-US" sz="1200">
              <a:latin typeface="Arial" charset="0"/>
            </a:endParaRPr>
          </a:p>
        </p:txBody>
      </p:sp>
      <p:sp>
        <p:nvSpPr>
          <p:cNvPr id="2662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390D4DE1-1E6E-4A1D-937C-4A855F890581}" type="slidenum">
              <a:rPr lang="en-US" altLang="en-US" sz="1200">
                <a:latin typeface="Arial" charset="0"/>
              </a:rPr>
              <a:pPr/>
              <a:t>10</a:t>
            </a:fld>
            <a:endParaRPr lang="en-US" altLang="en-US" sz="1200">
              <a:latin typeface="Arial" charset="0"/>
            </a:endParaRPr>
          </a:p>
        </p:txBody>
      </p:sp>
      <p:sp>
        <p:nvSpPr>
          <p:cNvPr id="2867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1F97CDE1-3F6D-4432-B767-913F9536A66D}" type="slidenum">
              <a:rPr lang="en-US" altLang="en-US" sz="1200">
                <a:latin typeface="Arial" charset="0"/>
              </a:rPr>
              <a:pPr/>
              <a:t>11</a:t>
            </a:fld>
            <a:endParaRPr lang="en-US" altLang="en-US" sz="1200">
              <a:latin typeface="Arial" charset="0"/>
            </a:endParaRPr>
          </a:p>
        </p:txBody>
      </p:sp>
      <p:sp>
        <p:nvSpPr>
          <p:cNvPr id="3072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D7563-3E50-4BF1-9975-475E2E2C4DD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43D36-8005-4BB5-B0F8-485551AC3CD7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EDA4C-8F51-49C4-8F64-09B1C2E599AC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Online Image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 rtlCol="0">
            <a:normAutofit/>
          </a:bodyPr>
          <a:lstStyle/>
          <a:p>
            <a:pPr lvl="0"/>
            <a:endParaRPr lang="en-US" noProof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7F6696C2-7ABA-40B9-86F7-40112F3EB01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1387251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6ABDD9F8-4284-4010-AA94-A394D385D01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7321581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E032F-8956-40F5-B10C-6CBF07F31C47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D7A02-7FA0-4012-B864-0EE2218077D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D3A6A-FD2A-4B2B-9B9D-BA9EEDC721F3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7C1E2-9652-4368-8FEF-E6F6E6EBABF3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BFCED-4710-4E41-B6CE-13E3E9471BEB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D90AC-BEB9-49D3-94DB-CB79E496022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A5FDC-8AE7-4E25-9377-6BDAA713AE47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6AEE1F55-B75A-4F83-816E-7E583877981D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CDF4DE8-BC3F-4D02-8B5E-A5859DD2137F}" type="slidenum">
              <a:rPr lang="en-US" altLang="en-US" smtClean="0"/>
              <a:pPr/>
              <a:t>‹#›</a:t>
            </a:fld>
            <a:endParaRPr lang="en-US" alt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  <p:sldLayoutId id="2147483876" r:id="rId12"/>
    <p:sldLayoutId id="2147483877" r:id="rId13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4" Type="http://schemas.openxmlformats.org/officeDocument/2006/relationships/image" Target="../media/image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9.xml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0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Entrepreneurship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An Introduction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8013054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381000" y="1219200"/>
            <a:ext cx="8229600" cy="4389437"/>
          </a:xfrm>
        </p:spPr>
        <p:txBody>
          <a:bodyPr>
            <a:noAutofit/>
          </a:bodyPr>
          <a:lstStyle/>
          <a:p>
            <a:r>
              <a:rPr lang="en-US" altLang="en-US" sz="3200" dirty="0" smtClean="0"/>
              <a:t>Value is delivered to your customers when you do something for them</a:t>
            </a:r>
          </a:p>
          <a:p>
            <a:pPr lvl="2"/>
            <a:r>
              <a:rPr lang="en-US" altLang="en-US" sz="2800" dirty="0" smtClean="0"/>
              <a:t>Better</a:t>
            </a:r>
          </a:p>
          <a:p>
            <a:pPr lvl="2"/>
            <a:r>
              <a:rPr lang="en-US" altLang="en-US" sz="2800" dirty="0" smtClean="0"/>
              <a:t>Cheaper</a:t>
            </a:r>
          </a:p>
          <a:p>
            <a:pPr lvl="2"/>
            <a:r>
              <a:rPr lang="en-US" altLang="en-US" sz="2800" dirty="0" smtClean="0"/>
              <a:t>Faster</a:t>
            </a:r>
          </a:p>
          <a:p>
            <a:pPr lvl="2"/>
            <a:r>
              <a:rPr lang="en-US" altLang="en-US" sz="2800" dirty="0" smtClean="0"/>
              <a:t>Cooler</a:t>
            </a:r>
          </a:p>
          <a:p>
            <a:pPr lvl="2"/>
            <a:r>
              <a:rPr lang="en-US" altLang="en-US" sz="2800" dirty="0" smtClean="0"/>
              <a:t>Different</a:t>
            </a:r>
          </a:p>
          <a:p>
            <a:pPr lvl="1"/>
            <a:r>
              <a:rPr lang="en-US" altLang="en-US" sz="3200" dirty="0" smtClean="0"/>
              <a:t>However, it is likely that none of these will work for long, so continuous improvement and innovation are essential.</a:t>
            </a:r>
            <a:endParaRPr lang="en-US" altLang="en-US" sz="3200" dirty="0" smtClean="0"/>
          </a:p>
        </p:txBody>
      </p:sp>
      <p:sp>
        <p:nvSpPr>
          <p:cNvPr id="27650" name="Rectangle 6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28600"/>
            <a:ext cx="8077200" cy="685800"/>
          </a:xfrm>
        </p:spPr>
        <p:txBody>
          <a:bodyPr>
            <a:normAutofit fontScale="90000"/>
          </a:bodyPr>
          <a:lstStyle/>
          <a:p>
            <a:r>
              <a:rPr lang="en-US" altLang="en-US" dirty="0" smtClean="0"/>
              <a:t>The Importance of Value Creation</a:t>
            </a:r>
            <a:endParaRPr lang="en-US" altLang="en-US" dirty="0" smtClean="0"/>
          </a:p>
        </p:txBody>
      </p: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 autoUpdateAnimBg="0" advAuto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457200" y="1676400"/>
            <a:ext cx="7620000" cy="4389437"/>
          </a:xfrm>
        </p:spPr>
        <p:txBody>
          <a:bodyPr>
            <a:normAutofit/>
          </a:bodyPr>
          <a:lstStyle/>
          <a:p>
            <a:r>
              <a:rPr lang="en-US" altLang="en-US" sz="3200" dirty="0" smtClean="0"/>
              <a:t>Value is created for the owners when:</a:t>
            </a:r>
          </a:p>
          <a:p>
            <a:pPr lvl="1"/>
            <a:r>
              <a:rPr lang="en-US" altLang="en-US" sz="3200" dirty="0" smtClean="0"/>
              <a:t>You do more with their money than they could do with it themselves</a:t>
            </a:r>
          </a:p>
          <a:p>
            <a:pPr lvl="1"/>
            <a:r>
              <a:rPr lang="en-US" altLang="en-US" sz="3200" dirty="0" smtClean="0"/>
              <a:t>You invest in productive activities that earn rates of return greater than their risk-adjusted costs of capital.</a:t>
            </a:r>
          </a:p>
          <a:p>
            <a:pPr lvl="1"/>
            <a:r>
              <a:rPr lang="en-US" altLang="en-US" sz="3200" dirty="0" smtClean="0"/>
              <a:t>The present value of future cash flows exceeds the startup costs.</a:t>
            </a:r>
          </a:p>
        </p:txBody>
      </p:sp>
      <p:sp>
        <p:nvSpPr>
          <p:cNvPr id="29698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228600"/>
            <a:ext cx="8153400" cy="1047750"/>
          </a:xfrm>
        </p:spPr>
        <p:txBody>
          <a:bodyPr>
            <a:normAutofit fontScale="90000"/>
          </a:bodyPr>
          <a:lstStyle/>
          <a:p>
            <a:r>
              <a:rPr lang="en-US" altLang="en-US" dirty="0" smtClean="0"/>
              <a:t>The Importance of Value Creation</a:t>
            </a:r>
            <a:endParaRPr lang="en-US" altLang="en-US" dirty="0" smtClean="0"/>
          </a:p>
        </p:txBody>
      </p: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381000" y="1600200"/>
            <a:ext cx="8229600" cy="4389437"/>
          </a:xfrm>
        </p:spPr>
        <p:txBody>
          <a:bodyPr>
            <a:normAutofit/>
          </a:bodyPr>
          <a:lstStyle/>
          <a:p>
            <a:r>
              <a:rPr lang="en-US" altLang="en-US" sz="3200" dirty="0" smtClean="0"/>
              <a:t>Value is created by:</a:t>
            </a:r>
          </a:p>
          <a:p>
            <a:pPr lvl="1"/>
            <a:r>
              <a:rPr lang="en-US" altLang="en-US" sz="3200" dirty="0" smtClean="0"/>
              <a:t>Exploiting proprietary physical resources</a:t>
            </a:r>
          </a:p>
          <a:p>
            <a:pPr lvl="1"/>
            <a:r>
              <a:rPr lang="en-US" altLang="en-US" sz="3200" dirty="0" smtClean="0"/>
              <a:t>Possessing proprietary knowledge or expertise</a:t>
            </a:r>
          </a:p>
          <a:p>
            <a:pPr lvl="1"/>
            <a:r>
              <a:rPr lang="en-US" altLang="en-US" sz="3200" dirty="0" smtClean="0"/>
              <a:t>Creating a new or improved product, process, or service</a:t>
            </a:r>
          </a:p>
          <a:p>
            <a:pPr lvl="1"/>
            <a:r>
              <a:rPr lang="en-US" altLang="en-US" sz="3200" dirty="0" smtClean="0"/>
              <a:t>Staying ahead of the competition through constant improvement and innovation</a:t>
            </a:r>
          </a:p>
        </p:txBody>
      </p:sp>
      <p:sp>
        <p:nvSpPr>
          <p:cNvPr id="31746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304800"/>
            <a:ext cx="8305800" cy="742950"/>
          </a:xfrm>
        </p:spPr>
        <p:txBody>
          <a:bodyPr>
            <a:normAutofit fontScale="90000"/>
          </a:bodyPr>
          <a:lstStyle/>
          <a:p>
            <a:r>
              <a:rPr lang="en-US" altLang="en-US" dirty="0" smtClean="0"/>
              <a:t>The Importance of Value Creation</a:t>
            </a:r>
            <a:endParaRPr lang="en-US" altLang="en-US" dirty="0" smtClean="0"/>
          </a:p>
        </p:txBody>
      </p: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381000" y="1401763"/>
            <a:ext cx="6172200" cy="4389437"/>
          </a:xfrm>
        </p:spPr>
        <p:txBody>
          <a:bodyPr>
            <a:noAutofit/>
          </a:bodyPr>
          <a:lstStyle/>
          <a:p>
            <a:r>
              <a:rPr lang="en-US" altLang="en-US" sz="3200" dirty="0" smtClean="0"/>
              <a:t>Revenue comes from:</a:t>
            </a:r>
          </a:p>
          <a:p>
            <a:pPr lvl="1"/>
            <a:r>
              <a:rPr lang="en-US" altLang="en-US" sz="3200" dirty="0" smtClean="0"/>
              <a:t>Selling or licensing a product</a:t>
            </a:r>
          </a:p>
          <a:p>
            <a:pPr lvl="1"/>
            <a:r>
              <a:rPr lang="en-US" altLang="en-US" sz="3200" dirty="0" smtClean="0"/>
              <a:t>Selling or licensing a service</a:t>
            </a:r>
          </a:p>
          <a:p>
            <a:pPr lvl="1"/>
            <a:r>
              <a:rPr lang="en-US" altLang="en-US" sz="3200" dirty="0" smtClean="0"/>
              <a:t>Creating a transaction pipeline</a:t>
            </a:r>
          </a:p>
          <a:p>
            <a:pPr lvl="1"/>
            <a:r>
              <a:rPr lang="en-US" altLang="en-US" sz="3200" dirty="0" smtClean="0"/>
              <a:t>Trading products or services</a:t>
            </a:r>
          </a:p>
          <a:p>
            <a:pPr lvl="1"/>
            <a:r>
              <a:rPr lang="en-US" altLang="en-US" sz="3200" dirty="0" smtClean="0"/>
              <a:t>Selling advertising</a:t>
            </a:r>
          </a:p>
          <a:p>
            <a:pPr lvl="1"/>
            <a:r>
              <a:rPr lang="en-US" altLang="en-US" sz="3200" dirty="0" smtClean="0"/>
              <a:t>Investing	</a:t>
            </a:r>
            <a:endParaRPr lang="en-US" altLang="en-US" sz="3200" dirty="0" smtClean="0"/>
          </a:p>
        </p:txBody>
      </p:sp>
      <p:sp>
        <p:nvSpPr>
          <p:cNvPr id="33794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400050"/>
            <a:ext cx="5105400" cy="819150"/>
          </a:xfrm>
        </p:spPr>
        <p:txBody>
          <a:bodyPr/>
          <a:lstStyle/>
          <a:p>
            <a:r>
              <a:rPr lang="en-US" altLang="en-US" dirty="0" smtClean="0"/>
              <a:t>Revenue Models</a:t>
            </a:r>
            <a:endParaRPr lang="en-US" altLang="en-US" dirty="0" smtClean="0"/>
          </a:p>
        </p:txBody>
      </p: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1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228600" y="1096963"/>
            <a:ext cx="8610600" cy="4389437"/>
          </a:xfrm>
        </p:spPr>
        <p:txBody>
          <a:bodyPr>
            <a:noAutofit/>
          </a:bodyPr>
          <a:lstStyle/>
          <a:p>
            <a:r>
              <a:rPr lang="en-US" altLang="en-US" sz="2800" dirty="0" smtClean="0"/>
              <a:t>Don’t plan a business for today – Plan it for at least a year from now.</a:t>
            </a:r>
          </a:p>
          <a:p>
            <a:pPr lvl="1"/>
            <a:r>
              <a:rPr lang="en-US" altLang="en-US" sz="2800" dirty="0" smtClean="0"/>
              <a:t>Moore’s Law: Computing power will roughly double every 18 months.</a:t>
            </a:r>
          </a:p>
          <a:p>
            <a:pPr lvl="1"/>
            <a:r>
              <a:rPr lang="en-US" altLang="en-US" sz="2800" dirty="0" smtClean="0"/>
              <a:t>Bandwidth will continue to increase for most users almost ad infinitum.</a:t>
            </a:r>
          </a:p>
          <a:p>
            <a:pPr lvl="1"/>
            <a:r>
              <a:rPr lang="en-US" altLang="en-US" sz="2800" dirty="0" smtClean="0"/>
              <a:t>People will live longer and maintain active lifestyles far after retirement.</a:t>
            </a:r>
          </a:p>
          <a:p>
            <a:pPr lvl="1"/>
            <a:r>
              <a:rPr lang="en-US" altLang="en-US" sz="2800" dirty="0" smtClean="0"/>
              <a:t>Energy sources and consumption patterns will change drastically.</a:t>
            </a:r>
          </a:p>
          <a:p>
            <a:pPr lvl="1"/>
            <a:r>
              <a:rPr lang="en-US" altLang="en-US" sz="2800" dirty="0" smtClean="0"/>
              <a:t>The world will continue to be a very dangerous place.</a:t>
            </a:r>
          </a:p>
          <a:p>
            <a:pPr lvl="1"/>
            <a:endParaRPr lang="en-US" altLang="en-US" sz="2800" dirty="0" smtClean="0"/>
          </a:p>
        </p:txBody>
      </p:sp>
      <p:sp>
        <p:nvSpPr>
          <p:cNvPr id="358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52400"/>
            <a:ext cx="6553200" cy="762000"/>
          </a:xfrm>
        </p:spPr>
        <p:txBody>
          <a:bodyPr>
            <a:normAutofit fontScale="90000"/>
          </a:bodyPr>
          <a:lstStyle/>
          <a:p>
            <a:r>
              <a:rPr lang="en-US" altLang="en-US" dirty="0" smtClean="0"/>
              <a:t>Planning for Success</a:t>
            </a:r>
            <a:endParaRPr lang="en-US" altLang="en-US" dirty="0" smtClean="0"/>
          </a:p>
        </p:txBody>
      </p: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381000" y="1096963"/>
            <a:ext cx="8229600" cy="4389437"/>
          </a:xfrm>
        </p:spPr>
        <p:txBody>
          <a:bodyPr>
            <a:noAutofit/>
          </a:bodyPr>
          <a:lstStyle/>
          <a:p>
            <a:r>
              <a:rPr lang="en-US" altLang="en-US" sz="2200" dirty="0" smtClean="0"/>
              <a:t>Think about the next paradigm shift that will change business and life:</a:t>
            </a:r>
          </a:p>
          <a:p>
            <a:pPr marL="2686050" lvl="1" indent="-246063"/>
            <a:r>
              <a:rPr lang="en-US" altLang="en-US" sz="2200" dirty="0" smtClean="0"/>
              <a:t>Fire</a:t>
            </a:r>
          </a:p>
          <a:p>
            <a:pPr marL="2686050" lvl="1" indent="-246063"/>
            <a:r>
              <a:rPr lang="en-US" altLang="en-US" sz="2200" dirty="0" smtClean="0"/>
              <a:t>Agriculture</a:t>
            </a:r>
          </a:p>
          <a:p>
            <a:pPr marL="2686050" lvl="1" indent="-246063"/>
            <a:r>
              <a:rPr lang="en-US" altLang="en-US" sz="2200" dirty="0" smtClean="0"/>
              <a:t>Horsepower</a:t>
            </a:r>
          </a:p>
          <a:p>
            <a:pPr marL="2686050" lvl="1" indent="-246063"/>
            <a:r>
              <a:rPr lang="en-US" altLang="en-US" sz="2200" dirty="0" smtClean="0"/>
              <a:t>Writing</a:t>
            </a:r>
          </a:p>
          <a:p>
            <a:pPr marL="2686050" lvl="1" indent="-246063"/>
            <a:r>
              <a:rPr lang="en-US" altLang="en-US" sz="2200" dirty="0" smtClean="0"/>
              <a:t>Masonry</a:t>
            </a:r>
          </a:p>
          <a:p>
            <a:pPr marL="2686050" lvl="1" indent="-246063"/>
            <a:r>
              <a:rPr lang="en-US" altLang="en-US" sz="2200" dirty="0" smtClean="0"/>
              <a:t>Sail power</a:t>
            </a:r>
          </a:p>
          <a:p>
            <a:pPr marL="2686050" lvl="1" indent="-246063"/>
            <a:r>
              <a:rPr lang="en-US" altLang="en-US" sz="2200" dirty="0" smtClean="0"/>
              <a:t>Metallurgy</a:t>
            </a:r>
          </a:p>
          <a:p>
            <a:pPr marL="2686050" lvl="1" indent="-246063"/>
            <a:r>
              <a:rPr lang="en-US" altLang="en-US" sz="2200" dirty="0" smtClean="0"/>
              <a:t>Waterpower</a:t>
            </a:r>
          </a:p>
          <a:p>
            <a:pPr marL="2686050" lvl="1" indent="-246063"/>
            <a:r>
              <a:rPr lang="en-US" altLang="en-US" sz="2200" dirty="0" smtClean="0"/>
              <a:t>Steam</a:t>
            </a:r>
          </a:p>
          <a:p>
            <a:pPr marL="2686050" lvl="1" indent="-246063"/>
            <a:r>
              <a:rPr lang="en-US" altLang="en-US" sz="2200" dirty="0" smtClean="0"/>
              <a:t>Nuclear</a:t>
            </a:r>
          </a:p>
          <a:p>
            <a:pPr marL="2686050" lvl="1" indent="-246063"/>
            <a:r>
              <a:rPr lang="en-US" altLang="en-US" sz="2200" dirty="0" smtClean="0"/>
              <a:t>Internet</a:t>
            </a:r>
          </a:p>
          <a:p>
            <a:pPr marL="2686050" lvl="1" indent="-246063"/>
            <a:r>
              <a:rPr lang="en-US" altLang="en-US" sz="2200" dirty="0" smtClean="0"/>
              <a:t>Wireless</a:t>
            </a:r>
          </a:p>
          <a:p>
            <a:pPr lvl="1"/>
            <a:endParaRPr lang="en-US" altLang="en-US" sz="2200" dirty="0" smtClean="0"/>
          </a:p>
          <a:p>
            <a:pPr lvl="1"/>
            <a:endParaRPr lang="en-US" altLang="en-US" sz="2200" dirty="0" smtClean="0"/>
          </a:p>
        </p:txBody>
      </p:sp>
      <p:sp>
        <p:nvSpPr>
          <p:cNvPr id="378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228600"/>
            <a:ext cx="8305800" cy="819150"/>
          </a:xfrm>
        </p:spPr>
        <p:txBody>
          <a:bodyPr/>
          <a:lstStyle/>
          <a:p>
            <a:r>
              <a:rPr lang="en-US" altLang="en-US" dirty="0" smtClean="0"/>
              <a:t>Planning for Success</a:t>
            </a:r>
            <a:endParaRPr lang="en-US" altLang="en-US" dirty="0" smtClean="0"/>
          </a:p>
        </p:txBody>
      </p: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9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457200" y="838200"/>
            <a:ext cx="8458200" cy="4953000"/>
          </a:xfrm>
        </p:spPr>
        <p:txBody>
          <a:bodyPr>
            <a:noAutofit/>
          </a:bodyPr>
          <a:lstStyle/>
          <a:p>
            <a:r>
              <a:rPr lang="en-US" altLang="en-US" sz="2800" dirty="0" smtClean="0"/>
              <a:t>Have a half-baked idea</a:t>
            </a:r>
          </a:p>
          <a:p>
            <a:r>
              <a:rPr lang="en-US" altLang="en-US" sz="2800" dirty="0" smtClean="0"/>
              <a:t>Have a meatless business plan</a:t>
            </a:r>
          </a:p>
          <a:p>
            <a:r>
              <a:rPr lang="en-US" altLang="en-US" sz="2800" dirty="0" smtClean="0"/>
              <a:t>Can’t articulate your value proposition</a:t>
            </a:r>
          </a:p>
          <a:p>
            <a:r>
              <a:rPr lang="en-US" altLang="en-US" sz="2800" dirty="0" smtClean="0"/>
              <a:t>Can’t identify your market potential</a:t>
            </a:r>
          </a:p>
          <a:p>
            <a:r>
              <a:rPr lang="en-US" altLang="en-US" sz="2800" dirty="0" smtClean="0"/>
              <a:t>Can’t justify your sales projections</a:t>
            </a:r>
          </a:p>
          <a:p>
            <a:r>
              <a:rPr lang="en-US" altLang="en-US" sz="2800" dirty="0" smtClean="0"/>
              <a:t>Can’t show your investors an exit</a:t>
            </a:r>
          </a:p>
          <a:p>
            <a:r>
              <a:rPr lang="en-US" altLang="en-US" sz="2800" dirty="0" smtClean="0"/>
              <a:t>Can’t show your investors a reasonable expectation of a reasonable return on investment</a:t>
            </a:r>
          </a:p>
          <a:p>
            <a:r>
              <a:rPr lang="en-US" altLang="en-US" sz="2800" dirty="0" smtClean="0"/>
              <a:t>Don’t think about risk</a:t>
            </a:r>
          </a:p>
          <a:p>
            <a:r>
              <a:rPr lang="en-US" altLang="en-US" sz="2800" dirty="0" smtClean="0"/>
              <a:t>Take no risk yourself</a:t>
            </a:r>
          </a:p>
          <a:p>
            <a:r>
              <a:rPr lang="en-US" altLang="en-US" sz="2800" dirty="0" smtClean="0"/>
              <a:t>Don’t take time to do your homework</a:t>
            </a:r>
          </a:p>
          <a:p>
            <a:r>
              <a:rPr lang="en-US" altLang="en-US" sz="2800" dirty="0" smtClean="0"/>
              <a:t>Try to fund a “lifestyle” venture</a:t>
            </a:r>
            <a:endParaRPr lang="en-US" altLang="en-US" sz="2800" dirty="0" smtClean="0"/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38200" y="0"/>
            <a:ext cx="6477000" cy="838200"/>
          </a:xfrm>
        </p:spPr>
        <p:txBody>
          <a:bodyPr/>
          <a:lstStyle/>
          <a:p>
            <a:r>
              <a:rPr lang="en-US" altLang="en-US" dirty="0" smtClean="0"/>
              <a:t>How To Not Get Funded</a:t>
            </a:r>
            <a:endParaRPr lang="en-US" altLang="en-US" dirty="0" smtClean="0"/>
          </a:p>
        </p:txBody>
      </p: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762000" y="1935163"/>
            <a:ext cx="7467600" cy="4389437"/>
          </a:xfrm>
        </p:spPr>
        <p:txBody>
          <a:bodyPr>
            <a:normAutofit/>
          </a:bodyPr>
          <a:lstStyle/>
          <a:p>
            <a:r>
              <a:rPr lang="en-US" altLang="en-US" sz="3600" dirty="0" smtClean="0"/>
              <a:t>5-year revenue projections under </a:t>
            </a:r>
            <a:br>
              <a:rPr lang="en-US" altLang="en-US" sz="3600" dirty="0" smtClean="0"/>
            </a:br>
            <a:r>
              <a:rPr lang="en-US" altLang="en-US" sz="3600" dirty="0" smtClean="0"/>
              <a:t>$5 million</a:t>
            </a:r>
          </a:p>
          <a:p>
            <a:r>
              <a:rPr lang="en-US" altLang="en-US" sz="3600" dirty="0" smtClean="0"/>
              <a:t>Started by people with life-style motives (live your hobby)</a:t>
            </a:r>
          </a:p>
          <a:p>
            <a:r>
              <a:rPr lang="en-US" altLang="en-US" sz="3600" dirty="0" smtClean="0"/>
              <a:t>90% of all startups</a:t>
            </a:r>
          </a:p>
          <a:p>
            <a:r>
              <a:rPr lang="en-US" altLang="en-US" sz="3600" dirty="0" smtClean="0"/>
              <a:t>Zero interest to venture capitalists</a:t>
            </a:r>
            <a:endParaRPr lang="en-US" altLang="en-US" sz="3600" dirty="0" smtClean="0"/>
          </a:p>
        </p:txBody>
      </p:sp>
      <p:sp>
        <p:nvSpPr>
          <p:cNvPr id="419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38200" y="381000"/>
            <a:ext cx="6934200" cy="1143000"/>
          </a:xfrm>
        </p:spPr>
        <p:txBody>
          <a:bodyPr/>
          <a:lstStyle/>
          <a:p>
            <a:r>
              <a:rPr lang="en-US" altLang="en-US" dirty="0" smtClean="0"/>
              <a:t>A Lifestyle Venture</a:t>
            </a:r>
            <a:endParaRPr lang="en-US" altLang="en-US" dirty="0" smtClean="0"/>
          </a:p>
        </p:txBody>
      </p: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457200" y="1477963"/>
            <a:ext cx="8077200" cy="4389437"/>
          </a:xfrm>
        </p:spPr>
        <p:txBody>
          <a:bodyPr>
            <a:noAutofit/>
          </a:bodyPr>
          <a:lstStyle/>
          <a:p>
            <a:r>
              <a:rPr lang="en-US" altLang="en-US" sz="2800" dirty="0" smtClean="0"/>
              <a:t>The hardest funding to raise is the first funding. You are probably on your own.</a:t>
            </a:r>
          </a:p>
          <a:p>
            <a:r>
              <a:rPr lang="en-US" altLang="en-US" sz="2800" dirty="0" smtClean="0"/>
              <a:t>Later funding gets progressively easier depending on the results you can show to investors and what you need to fund.</a:t>
            </a:r>
          </a:p>
          <a:p>
            <a:r>
              <a:rPr lang="en-US" altLang="en-US" sz="2800" dirty="0" smtClean="0"/>
              <a:t>BANKS are probably not going to help. </a:t>
            </a:r>
          </a:p>
          <a:p>
            <a:r>
              <a:rPr lang="en-US" altLang="en-US" sz="2800" dirty="0" smtClean="0"/>
              <a:t>The best funding is INTERNAL funding (reinvested earnings).</a:t>
            </a:r>
          </a:p>
          <a:p>
            <a:r>
              <a:rPr lang="en-US" altLang="en-US" sz="2800" dirty="0" smtClean="0"/>
              <a:t>PRIVATE EQUITY is the current buzzword for the major capital source for business ventures.</a:t>
            </a:r>
            <a:endParaRPr lang="en-US" altLang="en-US" sz="2800" dirty="0" smtClean="0"/>
          </a:p>
        </p:txBody>
      </p:sp>
      <p:sp>
        <p:nvSpPr>
          <p:cNvPr id="440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228600"/>
            <a:ext cx="8305800" cy="895350"/>
          </a:xfrm>
        </p:spPr>
        <p:txBody>
          <a:bodyPr/>
          <a:lstStyle/>
          <a:p>
            <a:r>
              <a:rPr lang="en-US" altLang="en-US" dirty="0" smtClean="0"/>
              <a:t>Funding Your Venture</a:t>
            </a:r>
            <a:endParaRPr lang="en-US" altLang="en-US" dirty="0" smtClean="0"/>
          </a:p>
        </p:txBody>
      </p: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838200" y="1935163"/>
            <a:ext cx="7391400" cy="4389437"/>
          </a:xfrm>
        </p:spPr>
        <p:txBody>
          <a:bodyPr>
            <a:noAutofit/>
          </a:bodyPr>
          <a:lstStyle/>
          <a:p>
            <a:r>
              <a:rPr lang="en-US" altLang="en-US" sz="3600" dirty="0" smtClean="0"/>
              <a:t>As of October, 436 new private equity funds had raised a record $300 billion in 2006, providing a huge pool of funds to be invested. (BusinessWeek, Oct. 15, 2006)</a:t>
            </a:r>
          </a:p>
          <a:p>
            <a:r>
              <a:rPr lang="en-US" altLang="en-US" sz="3600" dirty="0" smtClean="0"/>
              <a:t>These firms are generally very HANDS ON with you and your company.</a:t>
            </a:r>
          </a:p>
          <a:p>
            <a:endParaRPr lang="en-US" altLang="en-US" sz="3600" dirty="0" smtClean="0"/>
          </a:p>
        </p:txBody>
      </p:sp>
      <p:sp>
        <p:nvSpPr>
          <p:cNvPr id="460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38200" y="704850"/>
            <a:ext cx="8305800" cy="1143000"/>
          </a:xfrm>
        </p:spPr>
        <p:txBody>
          <a:bodyPr/>
          <a:lstStyle/>
          <a:p>
            <a:r>
              <a:rPr lang="en-US" altLang="en-US" smtClean="0"/>
              <a:t>Private Equity Firms</a:t>
            </a:r>
            <a:endParaRPr lang="en-US" altLang="en-US" smtClean="0"/>
          </a:p>
        </p:txBody>
      </p: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81000" y="1935163"/>
            <a:ext cx="8229600" cy="4389437"/>
          </a:xfrm>
        </p:spPr>
        <p:txBody>
          <a:bodyPr>
            <a:normAutofit/>
          </a:bodyPr>
          <a:lstStyle/>
          <a:p>
            <a:r>
              <a:rPr lang="en-US" altLang="en-US" sz="3600" dirty="0" smtClean="0"/>
              <a:t>Entrepreneur: A person who organizes and manages an enterprise, especially a business, usually with considerable initiative and risk.</a:t>
            </a:r>
          </a:p>
          <a:p>
            <a:pPr lvl="1"/>
            <a:r>
              <a:rPr lang="en-US" altLang="en-US" sz="3600" dirty="0" smtClean="0"/>
              <a:t>Initiative: Readiness and ability in initiating action.</a:t>
            </a:r>
          </a:p>
          <a:p>
            <a:pPr lvl="1"/>
            <a:r>
              <a:rPr lang="en-US" altLang="en-US" sz="3600" dirty="0" smtClean="0"/>
              <a:t>Risk: The hazard or chance of loss.</a:t>
            </a:r>
          </a:p>
          <a:p>
            <a:endParaRPr lang="en-GB" sz="3600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838200" y="704850"/>
            <a:ext cx="8305800" cy="1143000"/>
          </a:xfrm>
        </p:spPr>
        <p:txBody>
          <a:bodyPr/>
          <a:lstStyle/>
          <a:p>
            <a:r>
              <a:rPr lang="en-US" altLang="en-US" smtClean="0"/>
              <a:t>What is an Entrepreneur?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4484556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Closing Thoughts</a:t>
            </a:r>
            <a:endParaRPr lang="en-US" altLang="en-US" smtClean="0"/>
          </a:p>
        </p:txBody>
      </p:sp>
      <p:sp>
        <p:nvSpPr>
          <p:cNvPr id="604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“I find that the harder I work, the more luck I seem to have.” Thomas Jefferson</a:t>
            </a:r>
            <a:endParaRPr lang="en-US" altLang="en-US" smtClean="0"/>
          </a:p>
        </p:txBody>
      </p:sp>
      <p:pic>
        <p:nvPicPr>
          <p:cNvPr id="60422" name="Picture 6" descr="JEFFERSON%20SMALL"/>
          <p:cNvPicPr>
            <a:picLocks noGrp="1" noChangeAspect="1" noChangeArrowheads="1"/>
          </p:cNvPicPr>
          <p:nvPr>
            <p:ph type="clipArt" sz="half" idx="4294967295"/>
          </p:nvPr>
        </p:nvPicPr>
        <p:blipFill>
          <a:blip r:embed="rId4"/>
          <a:srcRect/>
          <a:stretch>
            <a:fillRect/>
          </a:stretch>
        </p:blipFill>
        <p:spPr>
          <a:xfrm>
            <a:off x="2895600" y="2971800"/>
            <a:ext cx="3271837" cy="3581400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2000"/>
                                        <p:tgtEl>
                                          <p:spTgt spid="60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604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0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9" grpId="0" build="p"/>
      <p:bldP spid="60419" grpI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1935163"/>
            <a:ext cx="8229600" cy="4389437"/>
          </a:xfrm>
        </p:spPr>
        <p:txBody>
          <a:bodyPr/>
          <a:lstStyle/>
          <a:p>
            <a:r>
              <a:rPr lang="en-US" altLang="en-US" smtClean="0"/>
              <a:t>“Whether you think you can, or that you can’t, you are usually right.” Henry Ford</a:t>
            </a:r>
            <a:endParaRPr lang="en-US" altLang="en-US" dirty="0" smtClean="0"/>
          </a:p>
        </p:txBody>
      </p:sp>
      <p:sp>
        <p:nvSpPr>
          <p:cNvPr id="501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38200" y="704850"/>
            <a:ext cx="8305800" cy="1143000"/>
          </a:xfrm>
        </p:spPr>
        <p:txBody>
          <a:bodyPr/>
          <a:lstStyle/>
          <a:p>
            <a:r>
              <a:rPr lang="en-US" altLang="en-US" smtClean="0"/>
              <a:t>Closing Thoughts</a:t>
            </a:r>
            <a:endParaRPr lang="en-US" altLang="en-US" dirty="0" smtClean="0"/>
          </a:p>
        </p:txBody>
      </p:sp>
      <p:pic>
        <p:nvPicPr>
          <p:cNvPr id="5018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5" y="3026229"/>
            <a:ext cx="809625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3" grpId="0" build="p"/>
      <p:bldP spid="61443" grpI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1935163"/>
            <a:ext cx="8229600" cy="4389437"/>
          </a:xfrm>
        </p:spPr>
        <p:txBody>
          <a:bodyPr/>
          <a:lstStyle/>
          <a:p>
            <a:r>
              <a:rPr lang="en-US" altLang="en-US" smtClean="0"/>
              <a:t>“I have not failed. I have just found 10,000 ways that won’t work.” Thomas Edison</a:t>
            </a:r>
            <a:endParaRPr lang="en-US" altLang="en-US" smtClean="0"/>
          </a:p>
        </p:txBody>
      </p:sp>
      <p:sp>
        <p:nvSpPr>
          <p:cNvPr id="522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38200" y="704850"/>
            <a:ext cx="8305800" cy="1143000"/>
          </a:xfrm>
        </p:spPr>
        <p:txBody>
          <a:bodyPr/>
          <a:lstStyle/>
          <a:p>
            <a:r>
              <a:rPr lang="en-US" altLang="en-US" smtClean="0"/>
              <a:t>Closing Thoughts</a:t>
            </a:r>
            <a:endParaRPr lang="en-US" altLang="en-US" smtClean="0"/>
          </a:p>
        </p:txBody>
      </p:sp>
      <p:pic>
        <p:nvPicPr>
          <p:cNvPr id="522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895600"/>
            <a:ext cx="7620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1" grpId="0" build="p"/>
      <p:bldP spid="63491" grpI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609600" y="2087563"/>
            <a:ext cx="8077200" cy="4389437"/>
          </a:xfrm>
        </p:spPr>
        <p:txBody>
          <a:bodyPr>
            <a:normAutofit/>
          </a:bodyPr>
          <a:lstStyle/>
          <a:p>
            <a:r>
              <a:rPr lang="en-US" altLang="en-US" sz="4800" dirty="0" smtClean="0"/>
              <a:t>“An entrepreneur is someone who perceives an opportunity and creates an organization to pursue it.“</a:t>
            </a:r>
          </a:p>
          <a:p>
            <a:endParaRPr lang="en-US" altLang="en-US" sz="4800" dirty="0" smtClean="0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38200" y="704850"/>
            <a:ext cx="8305800" cy="1143000"/>
          </a:xfrm>
        </p:spPr>
        <p:txBody>
          <a:bodyPr/>
          <a:lstStyle/>
          <a:p>
            <a:r>
              <a:rPr lang="en-US" altLang="en-US" smtClean="0"/>
              <a:t>What is an Entrepreneur?</a:t>
            </a:r>
            <a:endParaRPr lang="en-US" altLang="en-US" dirty="0" smtClean="0"/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1143000" y="5562600"/>
            <a:ext cx="5438775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1400" b="1"/>
              <a:t>Source: </a:t>
            </a:r>
            <a:r>
              <a:rPr lang="en-US" altLang="en-US" sz="1200">
                <a:solidFill>
                  <a:schemeClr val="tx2"/>
                </a:solidFill>
              </a:rPr>
              <a:t>The Portable MBA in Entrepreneurship, 2nd Ed.; William D. Bygrave, Editor. John Wiley and Sons Publishers, 1997.</a:t>
            </a:r>
            <a:r>
              <a:rPr lang="en-US" altLang="en-US"/>
              <a:t> </a:t>
            </a:r>
          </a:p>
        </p:txBody>
      </p: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 autoUpdateAnimBg="0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381000" y="1447801"/>
            <a:ext cx="8229600" cy="4191000"/>
          </a:xfrm>
        </p:spPr>
        <p:txBody>
          <a:bodyPr>
            <a:normAutofit/>
          </a:bodyPr>
          <a:lstStyle/>
          <a:p>
            <a:r>
              <a:rPr lang="en-US" altLang="en-US" sz="3600" dirty="0" smtClean="0"/>
              <a:t>In the U.S., approximately 4% of the adult population is actively involved in starting a business at any given time.</a:t>
            </a:r>
          </a:p>
          <a:p>
            <a:endParaRPr lang="en-US" altLang="en-US" sz="3600" dirty="0" smtClean="0"/>
          </a:p>
          <a:p>
            <a:r>
              <a:rPr lang="en-US" altLang="en-US" sz="3600" dirty="0" smtClean="0"/>
              <a:t>One (1) out of every two (2) adults has tried to start a business at some time in his or her life.</a:t>
            </a: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304800"/>
            <a:ext cx="6934200" cy="838200"/>
          </a:xfrm>
        </p:spPr>
        <p:txBody>
          <a:bodyPr/>
          <a:lstStyle/>
          <a:p>
            <a:r>
              <a:rPr lang="en-US" altLang="en-US" dirty="0" smtClean="0"/>
              <a:t>Who is an Entrepreneur?</a:t>
            </a:r>
            <a:endParaRPr lang="en-US" altLang="en-US" dirty="0" smtClean="0"/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1066800" y="6324600"/>
            <a:ext cx="54387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1400" b="1" dirty="0"/>
              <a:t>Source: </a:t>
            </a:r>
            <a:r>
              <a:rPr lang="en-US" altLang="en-US" sz="1200" b="1" dirty="0"/>
              <a:t>Entrepreneurship 3rd Ed., Lambing and Kuehl; Prentice Hall; </a:t>
            </a:r>
            <a:r>
              <a:rPr lang="en-US" altLang="en-US" sz="1200" b="1" dirty="0" err="1"/>
              <a:t>Pg</a:t>
            </a:r>
            <a:r>
              <a:rPr lang="en-US" altLang="en-US" sz="1200" b="1" dirty="0"/>
              <a:t> 25</a:t>
            </a:r>
          </a:p>
        </p:txBody>
      </p: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3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533400" y="1935163"/>
            <a:ext cx="7696200" cy="4389437"/>
          </a:xfrm>
        </p:spPr>
        <p:txBody>
          <a:bodyPr>
            <a:normAutofit/>
          </a:bodyPr>
          <a:lstStyle/>
          <a:p>
            <a:r>
              <a:rPr lang="en-US" altLang="en-US" sz="5400" dirty="0" smtClean="0"/>
              <a:t>“In entrepreneurship, luck is where preparation and opportunity meet.”</a:t>
            </a:r>
            <a:endParaRPr lang="en-US" altLang="en-US" sz="5400" dirty="0" smtClean="0"/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381000"/>
            <a:ext cx="8305800" cy="1143000"/>
          </a:xfrm>
        </p:spPr>
        <p:txBody>
          <a:bodyPr>
            <a:normAutofit fontScale="90000"/>
          </a:bodyPr>
          <a:lstStyle/>
          <a:p>
            <a:r>
              <a:rPr lang="en-US" altLang="en-US" dirty="0" smtClean="0"/>
              <a:t>What Does it Take to Be Successful?</a:t>
            </a:r>
            <a:endParaRPr lang="en-US" altLang="en-US" dirty="0" smtClean="0"/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1143000" y="5562600"/>
            <a:ext cx="5438775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1400" b="1"/>
              <a:t>Source: </a:t>
            </a:r>
            <a:r>
              <a:rPr lang="en-US" altLang="en-US" sz="1200">
                <a:solidFill>
                  <a:schemeClr val="tx2"/>
                </a:solidFill>
              </a:rPr>
              <a:t>The Portable MBA in Entrepreneurship, 2nd Ed.; William D. Bygrave, Editor. John Wiley and Sons Publishers, 1997.</a:t>
            </a:r>
            <a:r>
              <a:rPr lang="en-US" altLang="en-US"/>
              <a:t> </a:t>
            </a:r>
          </a:p>
        </p:txBody>
      </p: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381000" y="1676400"/>
            <a:ext cx="8382000" cy="4876800"/>
          </a:xfrm>
        </p:spPr>
        <p:txBody>
          <a:bodyPr>
            <a:normAutofit/>
          </a:bodyPr>
          <a:lstStyle/>
          <a:p>
            <a:r>
              <a:rPr lang="en-US" altLang="en-US" sz="3600" dirty="0" smtClean="0"/>
              <a:t>“The idea is not what is important. </a:t>
            </a:r>
          </a:p>
          <a:p>
            <a:r>
              <a:rPr lang="en-US" altLang="en-US" sz="3600" dirty="0" smtClean="0"/>
              <a:t>In entrepreneurship; ideas are a dime a dozen. </a:t>
            </a:r>
          </a:p>
          <a:p>
            <a:r>
              <a:rPr lang="en-US" altLang="en-US" sz="3600" dirty="0" smtClean="0"/>
              <a:t>Developing the idea, implementing it, and building a successful business are the important things.”</a:t>
            </a:r>
          </a:p>
          <a:p>
            <a:endParaRPr lang="en-US" altLang="en-US" sz="3600" dirty="0" smtClean="0"/>
          </a:p>
        </p:txBody>
      </p:sp>
      <p:sp>
        <p:nvSpPr>
          <p:cNvPr id="15362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228600"/>
            <a:ext cx="8382000" cy="1143000"/>
          </a:xfrm>
        </p:spPr>
        <p:txBody>
          <a:bodyPr>
            <a:normAutofit fontScale="90000"/>
          </a:bodyPr>
          <a:lstStyle/>
          <a:p>
            <a:r>
              <a:rPr lang="en-US" altLang="en-US" dirty="0" smtClean="0"/>
              <a:t>What Does It Take to Be Successful?</a:t>
            </a:r>
            <a:endParaRPr lang="en-US" altLang="en-US" dirty="0" smtClean="0"/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1143000" y="5807075"/>
            <a:ext cx="5438775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1400" b="1" dirty="0"/>
              <a:t>Source: </a:t>
            </a:r>
            <a:r>
              <a:rPr lang="en-US" altLang="en-US" sz="1200" dirty="0">
                <a:solidFill>
                  <a:schemeClr val="tx2"/>
                </a:solidFill>
              </a:rPr>
              <a:t>The Portable MBA in Entrepreneurship, 2nd Ed.; William D. Bygrave, Editor. John Wiley and Sons Publishers, 1997.</a:t>
            </a:r>
            <a:r>
              <a:rPr lang="en-US" altLang="en-US" dirty="0"/>
              <a:t> </a:t>
            </a:r>
          </a:p>
        </p:txBody>
      </p: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9" grpId="0" build="p" autoUpdateAnimBg="0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457200" y="1508125"/>
            <a:ext cx="8077200" cy="4389437"/>
          </a:xfrm>
        </p:spPr>
        <p:txBody>
          <a:bodyPr>
            <a:normAutofit/>
          </a:bodyPr>
          <a:lstStyle/>
          <a:p>
            <a:r>
              <a:rPr lang="en-US" altLang="en-US" sz="4000" dirty="0" smtClean="0"/>
              <a:t>“Would-be entrepreneurs who are unable to name customers are not ready to start a business. </a:t>
            </a:r>
          </a:p>
          <a:p>
            <a:r>
              <a:rPr lang="en-US" altLang="en-US" sz="4000" dirty="0" smtClean="0"/>
              <a:t>They have only found an idea and have not yet identified a market need.”</a:t>
            </a:r>
            <a:endParaRPr lang="en-US" altLang="en-US" sz="4000" dirty="0" smtClean="0"/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228600"/>
            <a:ext cx="8305800" cy="819150"/>
          </a:xfrm>
        </p:spPr>
        <p:txBody>
          <a:bodyPr>
            <a:normAutofit fontScale="90000"/>
          </a:bodyPr>
          <a:lstStyle/>
          <a:p>
            <a:r>
              <a:rPr lang="en-US" altLang="en-US" dirty="0" smtClean="0"/>
              <a:t>What Does It Take to Be Successful?</a:t>
            </a:r>
            <a:endParaRPr lang="en-US" altLang="en-US" dirty="0" smtClean="0"/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1143000" y="5562600"/>
            <a:ext cx="5438775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1400" b="1"/>
              <a:t>Source: </a:t>
            </a:r>
            <a:r>
              <a:rPr lang="en-US" altLang="en-US" sz="1200">
                <a:solidFill>
                  <a:schemeClr val="tx2"/>
                </a:solidFill>
              </a:rPr>
              <a:t>The Portable MBA in Entrepreneurship, 2nd Ed.; William D. Bygrave, Editor. John Wiley and Sons Publishers, 1997.</a:t>
            </a:r>
            <a:r>
              <a:rPr lang="en-US" altLang="en-US"/>
              <a:t> </a:t>
            </a:r>
          </a:p>
        </p:txBody>
      </p: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3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457200" y="1630363"/>
            <a:ext cx="8229600" cy="4389437"/>
          </a:xfrm>
        </p:spPr>
        <p:txBody>
          <a:bodyPr>
            <a:noAutofit/>
          </a:bodyPr>
          <a:lstStyle/>
          <a:p>
            <a:r>
              <a:rPr lang="en-US" altLang="en-US" sz="3600" dirty="0" smtClean="0"/>
              <a:t>Think about WHO is going to want your product/service, what they will PAY for it, what will </a:t>
            </a:r>
            <a:r>
              <a:rPr lang="en-US" altLang="en-US" sz="3600" dirty="0"/>
              <a:t>you </a:t>
            </a:r>
            <a:r>
              <a:rPr lang="en-US" altLang="en-US" sz="3600" dirty="0" smtClean="0"/>
              <a:t>NEED to carry it off, and how </a:t>
            </a:r>
            <a:r>
              <a:rPr lang="en-US" altLang="en-US" sz="3600" dirty="0"/>
              <a:t>will </a:t>
            </a:r>
            <a:r>
              <a:rPr lang="en-US" altLang="en-US" sz="3600" dirty="0" smtClean="0"/>
              <a:t>you MAKE MONEY someday? That is, make a PLAN !!!</a:t>
            </a:r>
          </a:p>
          <a:p>
            <a:r>
              <a:rPr lang="en-US" altLang="en-US" sz="3600" dirty="0" smtClean="0"/>
              <a:t>Success depends on:</a:t>
            </a:r>
          </a:p>
          <a:p>
            <a:pPr lvl="1"/>
            <a:r>
              <a:rPr lang="en-US" altLang="en-US" sz="3200" dirty="0" smtClean="0"/>
              <a:t>positive cash flow, growth,</a:t>
            </a:r>
          </a:p>
          <a:p>
            <a:pPr lvl="1"/>
            <a:r>
              <a:rPr lang="en-US" altLang="en-US" sz="3600" dirty="0" smtClean="0"/>
              <a:t>value creation.</a:t>
            </a:r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228600"/>
            <a:ext cx="6324600" cy="914400"/>
          </a:xfrm>
        </p:spPr>
        <p:txBody>
          <a:bodyPr/>
          <a:lstStyle/>
          <a:p>
            <a:r>
              <a:rPr lang="en-US" altLang="en-US" dirty="0" smtClean="0"/>
              <a:t>Where Do You Start?</a:t>
            </a:r>
            <a:endParaRPr lang="en-US" altLang="en-US" dirty="0" smtClean="0"/>
          </a:p>
        </p:txBody>
      </p: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609600" y="2163763"/>
            <a:ext cx="7620000" cy="3017837"/>
          </a:xfrm>
        </p:spPr>
        <p:txBody>
          <a:bodyPr>
            <a:normAutofit/>
          </a:bodyPr>
          <a:lstStyle/>
          <a:p>
            <a:r>
              <a:rPr lang="en-US" altLang="en-US" sz="4000" dirty="0" smtClean="0"/>
              <a:t>A successful business is one that delivers value to its customers and creates value for its owners.</a:t>
            </a:r>
          </a:p>
          <a:p>
            <a:endParaRPr lang="en-US" altLang="en-US" sz="4000" dirty="0" smtClean="0"/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457200"/>
            <a:ext cx="7848600" cy="1143000"/>
          </a:xfrm>
        </p:spPr>
        <p:txBody>
          <a:bodyPr>
            <a:normAutofit fontScale="90000"/>
          </a:bodyPr>
          <a:lstStyle/>
          <a:p>
            <a:r>
              <a:rPr lang="en-US" altLang="en-US" dirty="0" smtClean="0"/>
              <a:t>The Importance of Value Creation</a:t>
            </a:r>
            <a:endParaRPr lang="en-US" altLang="en-US" dirty="0" smtClean="0"/>
          </a:p>
        </p:txBody>
      </p: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autoUpdateAnimBg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Openup.p3d 0"/>
  <p:tag name="POWER3D OPTIONS" val="Medium "/>
  <p:tag name="POWER3D SOUND" val="Open Up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OPTIONS" val="Medium 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OPTIONS" val="Medium 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OPTIONS" val="Medium 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OPTIONS" val="Medium 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OPTIONS" val="Medium 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Pwrpanel.p3d 1"/>
  <p:tag name="POWER3D OPTIONS" val="Medium "/>
  <p:tag name="POWER3D SOUND" val="Power Panels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Pwrpanel.p3d 1"/>
  <p:tag name="POWER3D OPTIONS" val="Medium "/>
  <p:tag name="POWER3D SOUND" val="Power Panels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Pwrpanel.p3d 1"/>
  <p:tag name="POWER3D OPTIONS" val="Medium "/>
  <p:tag name="POWER3D SOUND" val="Power Panels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OPTIONS" val="Medium 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OPTIONS" val="Medium 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Pwrpanel.p3d 3"/>
  <p:tag name="POWER3D OPTIONS" val="Medium "/>
  <p:tag name="POWER3D SOUND" val="Power Panels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OPTIONS" val="Medium 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RasTiles.p3d 3"/>
  <p:tag name="POWER3D OPTIONS" val="Medium "/>
  <p:tag name="POWER3D SOUND" val="Reassembling Tiles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Shutup.p3d 3"/>
  <p:tag name="POWER3D OPTIONS" val="Medium "/>
  <p:tag name="POWER3D SOUND" val="Shut Up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Spring.p3d 5"/>
  <p:tag name="POWER3D OPTIONS" val="Medium "/>
  <p:tag name="POWER3D SOUND" val="Spring Away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Diamond.p3d 3"/>
  <p:tag name="POWER3D OPTIONS" val="Medium "/>
  <p:tag name="POWER3D SOUND" val="Twirling Diamond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Tsquares.p3d 3"/>
  <p:tag name="POWER3D OPTIONS" val="Medium "/>
  <p:tag name="POWER3D SOUND" val="Twirling Squares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Crdoors.p3d 5"/>
  <p:tag name="POWER3D OPTIONS" val="Medium "/>
  <p:tag name="POWER3D SOUND" val="Creaking Doors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OPTIONS" val="Medium 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796</TotalTime>
  <Words>990</Words>
  <Application>Microsoft Office PowerPoint</Application>
  <PresentationFormat>On-screen Show (4:3)</PresentationFormat>
  <Paragraphs>133</Paragraphs>
  <Slides>22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Times New Roman</vt:lpstr>
      <vt:lpstr>Arial</vt:lpstr>
      <vt:lpstr>Calibri Light</vt:lpstr>
      <vt:lpstr>Calibri</vt:lpstr>
      <vt:lpstr>Flow</vt:lpstr>
      <vt:lpstr>Entrepreneurship</vt:lpstr>
      <vt:lpstr>What is an Entrepreneur?</vt:lpstr>
      <vt:lpstr>What is an Entrepreneur?</vt:lpstr>
      <vt:lpstr>Who is an Entrepreneur?</vt:lpstr>
      <vt:lpstr>What Does it Take to Be Successful?</vt:lpstr>
      <vt:lpstr>What Does It Take to Be Successful?</vt:lpstr>
      <vt:lpstr>What Does It Take to Be Successful?</vt:lpstr>
      <vt:lpstr>Where Do You Start?</vt:lpstr>
      <vt:lpstr>The Importance of Value Creation</vt:lpstr>
      <vt:lpstr>The Importance of Value Creation</vt:lpstr>
      <vt:lpstr>The Importance of Value Creation</vt:lpstr>
      <vt:lpstr>The Importance of Value Creation</vt:lpstr>
      <vt:lpstr>Revenue Models</vt:lpstr>
      <vt:lpstr>Planning for Success</vt:lpstr>
      <vt:lpstr>Planning for Success</vt:lpstr>
      <vt:lpstr>How To Not Get Funded</vt:lpstr>
      <vt:lpstr>A Lifestyle Venture</vt:lpstr>
      <vt:lpstr>Funding Your Venture</vt:lpstr>
      <vt:lpstr>Private Equity Firms</vt:lpstr>
      <vt:lpstr>Closing Thoughts</vt:lpstr>
      <vt:lpstr>Closing Thoughts</vt:lpstr>
      <vt:lpstr>Closing Thoughts</vt:lpstr>
    </vt:vector>
  </TitlesOfParts>
  <Company>The University of Mississippi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Andrew Triganza Scott</dc:creator>
  <cp:lastModifiedBy>Andrew Triganza Scott</cp:lastModifiedBy>
  <cp:revision>39</cp:revision>
  <dcterms:created xsi:type="dcterms:W3CDTF">2003-01-11T21:08:35Z</dcterms:created>
  <dcterms:modified xsi:type="dcterms:W3CDTF">2017-10-03T01:53:25Z</dcterms:modified>
</cp:coreProperties>
</file>